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382" r:id="rId5"/>
    <p:sldId id="301" r:id="rId6"/>
    <p:sldId id="300" r:id="rId7"/>
    <p:sldId id="343" r:id="rId8"/>
    <p:sldId id="384" r:id="rId9"/>
    <p:sldId id="345" r:id="rId10"/>
    <p:sldId id="385" r:id="rId11"/>
    <p:sldId id="386" r:id="rId12"/>
    <p:sldId id="387" r:id="rId13"/>
    <p:sldId id="388" r:id="rId14"/>
    <p:sldId id="304" r:id="rId15"/>
    <p:sldId id="303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7" r:id="rId24"/>
    <p:sldId id="396" r:id="rId25"/>
    <p:sldId id="308" r:id="rId26"/>
    <p:sldId id="310" r:id="rId27"/>
    <p:sldId id="398" r:id="rId28"/>
    <p:sldId id="399" r:id="rId29"/>
    <p:sldId id="400" r:id="rId30"/>
    <p:sldId id="402" r:id="rId31"/>
    <p:sldId id="403" r:id="rId32"/>
    <p:sldId id="404" r:id="rId33"/>
    <p:sldId id="405" r:id="rId34"/>
    <p:sldId id="406" r:id="rId35"/>
    <p:sldId id="408" r:id="rId36"/>
    <p:sldId id="409" r:id="rId37"/>
    <p:sldId id="338" r:id="rId38"/>
    <p:sldId id="410" r:id="rId39"/>
    <p:sldId id="412" r:id="rId40"/>
    <p:sldId id="413" r:id="rId41"/>
    <p:sldId id="411" r:id="rId42"/>
    <p:sldId id="415" r:id="rId43"/>
    <p:sldId id="416" r:id="rId44"/>
    <p:sldId id="414" r:id="rId45"/>
    <p:sldId id="297" r:id="rId4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8"/>
    </p:embeddedFont>
    <p:embeddedFont>
      <p:font typeface="Proxima Nova" panose="02000506030000020004" pitchFamily="2" charset="0"/>
      <p:regular r:id="rId49"/>
      <p:bold r:id="rId50"/>
      <p:italic r:id="rId51"/>
      <p:boldItalic r:id="rId52"/>
    </p:embeddedFont>
    <p:embeddedFont>
      <p:font typeface="Proxima Nova Extrabold" panose="02000506030000020004" pitchFamily="2" charset="0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F0EA00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5" autoAdjust="0"/>
    <p:restoredTop sz="94648"/>
  </p:normalViewPr>
  <p:slideViewPr>
    <p:cSldViewPr snapToGrid="0">
      <p:cViewPr varScale="1">
        <p:scale>
          <a:sx n="156" d="100"/>
          <a:sy n="156" d="100"/>
        </p:scale>
        <p:origin x="106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6bc343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6bc343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943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254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85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3873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16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849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689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5187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52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81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36bc343d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36bc343d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0300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6257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608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936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129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22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8217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370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7171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407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204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9947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082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7344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7341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73638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3167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7635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05948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1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80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502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1358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5913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8185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073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f36bc343d6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f36bc343d6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234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788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3323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989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52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11700" y="1059000"/>
            <a:ext cx="8520600" cy="30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20925" y="1957362"/>
            <a:ext cx="86880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000" b="1" dirty="0">
                <a:latin typeface="Proxima Nova"/>
                <a:ea typeface="Proxima Nova"/>
                <a:cs typeface="Proxima Nova"/>
                <a:sym typeface="Proxima Nova"/>
              </a:rPr>
              <a:t>Generative Modeling by Estimating Gradients of the Data Distribution</a:t>
            </a:r>
            <a:endParaRPr sz="2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NIPS </a:t>
            </a:r>
            <a:r>
              <a:rPr 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201</a:t>
            </a:r>
            <a:r>
              <a:rPr lang="en-US" altLang="ko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9</a:t>
            </a: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Yang Song, Stefano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Ermon</a:t>
            </a:r>
            <a:endParaRPr sz="159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478800" y="26299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3"/>
          <p:cNvCxnSpPr/>
          <p:nvPr/>
        </p:nvCxnSpPr>
        <p:spPr>
          <a:xfrm>
            <a:off x="478800" y="26996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38923" y="4816416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Beomsoon Park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Matching for Score Estimation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Score-based Generative Model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695F42-8EDB-9A49-BE1F-6D784B4D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657" y="2238234"/>
            <a:ext cx="3987800" cy="4318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993E255-07C0-0737-77FE-0E93C182F45F}"/>
              </a:ext>
            </a:extLst>
          </p:cNvPr>
          <p:cNvSpPr/>
          <p:nvPr/>
        </p:nvSpPr>
        <p:spPr>
          <a:xfrm>
            <a:off x="736243" y="2269975"/>
            <a:ext cx="2751365" cy="3844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Main Objective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C209EA8D-C199-910D-886A-A61B8D949E31}"/>
              </a:ext>
            </a:extLst>
          </p:cNvPr>
          <p:cNvSpPr/>
          <p:nvPr/>
        </p:nvSpPr>
        <p:spPr>
          <a:xfrm>
            <a:off x="1944557" y="2874748"/>
            <a:ext cx="318407" cy="661308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61F6CF6-00C9-BC43-7D9E-954C30A70CB9}"/>
              </a:ext>
            </a:extLst>
          </p:cNvPr>
          <p:cNvSpPr/>
          <p:nvPr/>
        </p:nvSpPr>
        <p:spPr>
          <a:xfrm>
            <a:off x="736243" y="3757419"/>
            <a:ext cx="2751365" cy="3844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Original Score Matching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786170-D9F3-6008-03AC-475D7A9F8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157" y="3579171"/>
            <a:ext cx="4368800" cy="736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24BAB0-ADEA-2505-906F-01521A5B519E}"/>
              </a:ext>
            </a:extLst>
          </p:cNvPr>
          <p:cNvSpPr/>
          <p:nvPr/>
        </p:nvSpPr>
        <p:spPr>
          <a:xfrm>
            <a:off x="4955721" y="3757419"/>
            <a:ext cx="1510394" cy="3844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5C26E4-B114-5A0D-1AEF-D0B6E348F664}"/>
              </a:ext>
            </a:extLst>
          </p:cNvPr>
          <p:cNvSpPr txBox="1"/>
          <p:nvPr/>
        </p:nvSpPr>
        <p:spPr>
          <a:xfrm>
            <a:off x="3906157" y="4456379"/>
            <a:ext cx="4591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Not scalable </a:t>
            </a:r>
            <a:r>
              <a:rPr kumimoji="1" lang="en-US" altLang="ko-Kore-KR" dirty="0">
                <a:latin typeface="Proxima Nova" panose="02000506030000020004" pitchFamily="2" charset="0"/>
              </a:rPr>
              <a:t>(Not applicable to high-dimensional data)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D19EC1-3FAB-6560-A329-0944F63E0B8D}"/>
              </a:ext>
            </a:extLst>
          </p:cNvPr>
          <p:cNvSpPr/>
          <p:nvPr/>
        </p:nvSpPr>
        <p:spPr>
          <a:xfrm>
            <a:off x="5992586" y="2238234"/>
            <a:ext cx="1744436" cy="431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A4AEE-5DB9-47C7-3C34-70C32D798DDF}"/>
              </a:ext>
            </a:extLst>
          </p:cNvPr>
          <p:cNvSpPr txBox="1"/>
          <p:nvPr/>
        </p:nvSpPr>
        <p:spPr>
          <a:xfrm>
            <a:off x="6332991" y="2646716"/>
            <a:ext cx="1063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Intractable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6915A-AD54-C5D3-48D3-18552CC64644}"/>
              </a:ext>
            </a:extLst>
          </p:cNvPr>
          <p:cNvSpPr txBox="1"/>
          <p:nvPr/>
        </p:nvSpPr>
        <p:spPr>
          <a:xfrm>
            <a:off x="4874859" y="4156766"/>
            <a:ext cx="2170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High Computational Cost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24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Matching for Score Estimation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Score-based Generative Model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993E255-07C0-0737-77FE-0E93C182F45F}"/>
              </a:ext>
            </a:extLst>
          </p:cNvPr>
          <p:cNvSpPr/>
          <p:nvPr/>
        </p:nvSpPr>
        <p:spPr>
          <a:xfrm>
            <a:off x="393344" y="2761023"/>
            <a:ext cx="2751365" cy="3844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Denoising Score Matching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ADEF1E-21BC-9164-FCA5-4290FFA4F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186" y="2549958"/>
            <a:ext cx="5270500" cy="736600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8B46B82-09A4-6212-9D0B-9E51DAA318DA}"/>
              </a:ext>
            </a:extLst>
          </p:cNvPr>
          <p:cNvSpPr/>
          <p:nvPr/>
        </p:nvSpPr>
        <p:spPr>
          <a:xfrm>
            <a:off x="1582608" y="2033805"/>
            <a:ext cx="6148971" cy="3844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Score Matching Techniques to cover scalability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6A6B41-3B29-BD7F-E409-8F7CF7953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26" y="3612738"/>
            <a:ext cx="2692400" cy="342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2AD950-30B2-30E7-FAC7-794C11EF005B}"/>
              </a:ext>
            </a:extLst>
          </p:cNvPr>
          <p:cNvSpPr txBox="1"/>
          <p:nvPr/>
        </p:nvSpPr>
        <p:spPr>
          <a:xfrm>
            <a:off x="736356" y="3931512"/>
            <a:ext cx="2065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Optimal Score Network</a:t>
            </a:r>
            <a:endParaRPr kumimoji="1" lang="ko-Kore-KR" altLang="en-US" dirty="0">
              <a:latin typeface="Proxima Nova" panose="02000506030000020004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4C1A4AE-CFD3-4A6F-4C50-889C6B3EE011}"/>
              </a:ext>
            </a:extLst>
          </p:cNvPr>
          <p:cNvSpPr/>
          <p:nvPr/>
        </p:nvSpPr>
        <p:spPr>
          <a:xfrm>
            <a:off x="3281410" y="3399723"/>
            <a:ext cx="5550890" cy="120931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0F92FA-6BF4-7FD8-FCED-6B9AF1A64864}"/>
              </a:ext>
            </a:extLst>
          </p:cNvPr>
          <p:cNvSpPr txBox="1"/>
          <p:nvPr/>
        </p:nvSpPr>
        <p:spPr>
          <a:xfrm>
            <a:off x="3305902" y="3443389"/>
            <a:ext cx="1096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Constraint</a:t>
            </a:r>
            <a:endParaRPr lang="ko-Kore-KR" altLang="en-US" b="1" i="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F9B612-3555-12B1-DE4F-9FBEBA09B7CB}"/>
              </a:ext>
            </a:extLst>
          </p:cNvPr>
          <p:cNvGrpSpPr/>
          <p:nvPr/>
        </p:nvGrpSpPr>
        <p:grpSpPr>
          <a:xfrm>
            <a:off x="3681955" y="3824642"/>
            <a:ext cx="4749800" cy="354695"/>
            <a:chOff x="3681955" y="3824642"/>
            <a:chExt cx="4749800" cy="35469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8DC789D-093E-CA3C-9C60-3553F55E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1955" y="3849137"/>
              <a:ext cx="4749800" cy="3302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F062A08-4029-1D9C-1CB8-D298C9E3175B}"/>
                </a:ext>
              </a:extLst>
            </p:cNvPr>
            <p:cNvSpPr/>
            <p:nvPr/>
          </p:nvSpPr>
          <p:spPr>
            <a:xfrm>
              <a:off x="7911193" y="3824642"/>
              <a:ext cx="359228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BDE9C-D56C-F164-FC2F-87E3B79FE850}"/>
                  </a:ext>
                </a:extLst>
              </p:cNvPr>
              <p:cNvSpPr txBox="1"/>
              <p:nvPr/>
            </p:nvSpPr>
            <p:spPr>
              <a:xfrm>
                <a:off x="4275578" y="4173649"/>
                <a:ext cx="35625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b="1" dirty="0">
                    <a:latin typeface="Proxima Nova" panose="02000506030000020004" pitchFamily="2" charset="0"/>
                  </a:rPr>
                  <a:t>Small enough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en-US" altLang="ko-Kore-KR" b="1" dirty="0">
                    <a:latin typeface="Proxima Nova" panose="02000506030000020004" pitchFamily="2" charset="0"/>
                  </a:rPr>
                  <a:t> </a:t>
                </a:r>
                <a:r>
                  <a:rPr kumimoji="1" lang="en-US" altLang="ko-Kore-KR" dirty="0">
                    <a:latin typeface="Proxima Nova" panose="02000506030000020004" pitchFamily="2" charset="0"/>
                  </a:rPr>
                  <a:t>to make the equation hold</a:t>
                </a:r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6BDE9C-D56C-F164-FC2F-87E3B79FE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78" y="4173649"/>
                <a:ext cx="3562553" cy="307777"/>
              </a:xfrm>
              <a:prstGeom prst="rect">
                <a:avLst/>
              </a:prstGeom>
              <a:blipFill>
                <a:blip r:embed="rId6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32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Matching for Score Estimation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Score-based Generative Model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993E255-07C0-0737-77FE-0E93C182F45F}"/>
              </a:ext>
            </a:extLst>
          </p:cNvPr>
          <p:cNvSpPr/>
          <p:nvPr/>
        </p:nvSpPr>
        <p:spPr>
          <a:xfrm>
            <a:off x="793394" y="2739362"/>
            <a:ext cx="2751365" cy="3844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Sliced Score Matching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F6B49F-448C-63AF-0CE2-051755C29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93" y="2531545"/>
            <a:ext cx="4572000" cy="800100"/>
          </a:xfrm>
          <a:prstGeom prst="rect">
            <a:avLst/>
          </a:prstGeom>
        </p:spPr>
      </p:pic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8B46B82-09A4-6212-9D0B-9E51DAA318DA}"/>
              </a:ext>
            </a:extLst>
          </p:cNvPr>
          <p:cNvSpPr/>
          <p:nvPr/>
        </p:nvSpPr>
        <p:spPr>
          <a:xfrm>
            <a:off x="1582608" y="2033805"/>
            <a:ext cx="6148971" cy="3844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Score Matching Techniques to cover scalability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EBE828-919E-E3CB-148B-BAFC2CE22A37}"/>
              </a:ext>
            </a:extLst>
          </p:cNvPr>
          <p:cNvSpPr/>
          <p:nvPr/>
        </p:nvSpPr>
        <p:spPr>
          <a:xfrm>
            <a:off x="5012872" y="2652528"/>
            <a:ext cx="1583871" cy="544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063C288-4871-6574-B393-7565B2D1FA9D}"/>
              </a:ext>
            </a:extLst>
          </p:cNvPr>
          <p:cNvSpPr/>
          <p:nvPr/>
        </p:nvSpPr>
        <p:spPr>
          <a:xfrm>
            <a:off x="311700" y="3540402"/>
            <a:ext cx="4186821" cy="53229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Efficient Computation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with forward mode auto-differentiation</a:t>
            </a:r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EAD07C-E0E4-CDFE-857F-4645EDE1AF7F}"/>
                  </a:ext>
                </a:extLst>
              </p:cNvPr>
              <p:cNvSpPr txBox="1"/>
              <p:nvPr/>
            </p:nvSpPr>
            <p:spPr>
              <a:xfrm>
                <a:off x="4732483" y="3221161"/>
                <a:ext cx="39499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4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Random Projection to approximate </a:t>
                </a:r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𝑡𝑟</m:t>
                    </m:r>
                    <m:r>
                      <a:rPr kumimoji="1" lang="en-US" altLang="ko-Kore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ko-Kore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kumimoji="1" lang="en-US" altLang="ko-Kore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ore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ore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ore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sz="14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EAD07C-E0E4-CDFE-857F-4645EDE1A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483" y="3221161"/>
                <a:ext cx="3949944" cy="307777"/>
              </a:xfrm>
              <a:prstGeom prst="rect">
                <a:avLst/>
              </a:prstGeom>
              <a:blipFill>
                <a:blip r:embed="rId4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52630C2-54DB-EA67-0920-41AF61DBDD82}"/>
              </a:ext>
            </a:extLst>
          </p:cNvPr>
          <p:cNvSpPr/>
          <p:nvPr/>
        </p:nvSpPr>
        <p:spPr>
          <a:xfrm>
            <a:off x="308979" y="4164435"/>
            <a:ext cx="4186821" cy="53229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Available on </a:t>
            </a:r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unperturbed</a:t>
            </a:r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 distribution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B915045-CC6B-2DED-F278-F1F7279E77FF}"/>
              </a:ext>
            </a:extLst>
          </p:cNvPr>
          <p:cNvSpPr/>
          <p:nvPr/>
        </p:nvSpPr>
        <p:spPr>
          <a:xfrm>
            <a:off x="4732482" y="3706387"/>
            <a:ext cx="4099817" cy="8128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More computation</a:t>
            </a:r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 time is required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83331-0BB5-1EBE-8C7D-B2BFC32033E5}"/>
              </a:ext>
            </a:extLst>
          </p:cNvPr>
          <p:cNvSpPr txBox="1"/>
          <p:nvPr/>
        </p:nvSpPr>
        <p:spPr>
          <a:xfrm>
            <a:off x="4673114" y="3707904"/>
            <a:ext cx="1139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Constraint</a:t>
            </a:r>
            <a:endParaRPr lang="ko-Kore-KR" altLang="en-US" b="1" i="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3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Sampling with Langevin Dynamics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B68359-238D-68B2-450C-C7C1CA01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421" y="2659369"/>
            <a:ext cx="4508500" cy="647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92498B-5744-047B-040B-FD9BA5B59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71" y="2818119"/>
            <a:ext cx="1295400" cy="330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E72571E-408F-CCEB-06D6-06CD8ED99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371" y="2787017"/>
            <a:ext cx="406400" cy="330200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C8E9B8AB-072C-8E61-CC2F-1CED8BF4EB79}"/>
              </a:ext>
            </a:extLst>
          </p:cNvPr>
          <p:cNvSpPr/>
          <p:nvPr/>
        </p:nvSpPr>
        <p:spPr>
          <a:xfrm>
            <a:off x="2204632" y="2774907"/>
            <a:ext cx="353784" cy="3429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C2C60EAF-E29C-543F-9203-EB7528A0363D}"/>
              </a:ext>
            </a:extLst>
          </p:cNvPr>
          <p:cNvSpPr/>
          <p:nvPr/>
        </p:nvSpPr>
        <p:spPr>
          <a:xfrm>
            <a:off x="7360914" y="2774317"/>
            <a:ext cx="353784" cy="3429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25E7A0C-7B69-075F-ABAC-382EB1576C7A}"/>
              </a:ext>
            </a:extLst>
          </p:cNvPr>
          <p:cNvSpPr/>
          <p:nvPr/>
        </p:nvSpPr>
        <p:spPr>
          <a:xfrm>
            <a:off x="1582608" y="2164430"/>
            <a:ext cx="6148971" cy="3844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T steps of Sampling Process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9A330A-193D-B1E3-2041-8C6D0CCC4282}"/>
                  </a:ext>
                </a:extLst>
              </p:cNvPr>
              <p:cNvSpPr txBox="1"/>
              <p:nvPr/>
            </p:nvSpPr>
            <p:spPr>
              <a:xfrm>
                <a:off x="3132737" y="3263654"/>
                <a:ext cx="27261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ko-Kore-KR" altLang="en-US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ko-Kore-KR" dirty="0">
                    <a:latin typeface="Proxima Nova" panose="02000506030000020004" pitchFamily="2" charset="0"/>
                  </a:rPr>
                  <a:t> : Step Size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ko-Kore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ore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1" lang="en-US" altLang="ko-Kore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kumimoji="1" lang="en-US" altLang="ko-Kore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99A330A-193D-B1E3-2041-8C6D0CCC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737" y="3263654"/>
                <a:ext cx="2726126" cy="307777"/>
              </a:xfrm>
              <a:prstGeom prst="rect">
                <a:avLst/>
              </a:prstGeom>
              <a:blipFill>
                <a:blip r:embed="rId6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99070573-BB42-867E-23C8-8DBAD63771C2}"/>
                  </a:ext>
                </a:extLst>
              </p:cNvPr>
              <p:cNvSpPr/>
              <p:nvPr/>
            </p:nvSpPr>
            <p:spPr>
              <a:xfrm>
                <a:off x="1195889" y="3806988"/>
                <a:ext cx="2973064" cy="81217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kumimoji="1" lang="en-US" altLang="ko-Kore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⟶0, </m:t>
                      </m:r>
                      <m:r>
                        <a:rPr kumimoji="1" lang="en-US" altLang="ko-Kore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ko-Kore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kumimoji="1" lang="en-US" altLang="ko-Kore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sSub>
                        <m:sSubPr>
                          <m:ctrlPr>
                            <a:rPr kumimoji="1" lang="en-US" altLang="ko-Kore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acc>
                            <m:accPr>
                              <m:chr m:val="̃"/>
                              <m:ctrlPr>
                                <a:rPr kumimoji="1" lang="en-US" altLang="ko-Kore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kumimoji="1" lang="en-US" altLang="ko-Kore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ko-Kore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ko-Kore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99070573-BB42-867E-23C8-8DBAD6377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889" y="3806988"/>
                <a:ext cx="2973064" cy="8121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FB46EAFA-E2E5-1C6B-F2C6-27FBA331B76C}"/>
              </a:ext>
            </a:extLst>
          </p:cNvPr>
          <p:cNvSpPr/>
          <p:nvPr/>
        </p:nvSpPr>
        <p:spPr>
          <a:xfrm>
            <a:off x="2784295" y="4150983"/>
            <a:ext cx="212529" cy="15299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125E1C-C23E-D71C-32EF-D3AC0BFAC90D}"/>
                  </a:ext>
                </a:extLst>
              </p:cNvPr>
              <p:cNvSpPr txBox="1"/>
              <p:nvPr/>
            </p:nvSpPr>
            <p:spPr>
              <a:xfrm>
                <a:off x="4360807" y="3883328"/>
                <a:ext cx="416323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Implement this process</a:t>
                </a:r>
              </a:p>
              <a:p>
                <a:pPr algn="ctr"/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by selecting </a:t>
                </a:r>
                <a:r>
                  <a:rPr kumimoji="1" lang="en-US" altLang="ko-Kore-KR" sz="1600" b="1" dirty="0">
                    <a:latin typeface="Proxima Nova" panose="02000506030000020004" pitchFamily="2" charset="0"/>
                  </a:rPr>
                  <a:t>sufficiently small</a:t>
                </a:r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and </a:t>
                </a:r>
                <a:r>
                  <a:rPr kumimoji="1" lang="en-US" altLang="ko-Kore-KR" sz="1600" b="1" dirty="0">
                    <a:latin typeface="Proxima Nova" panose="02000506030000020004" pitchFamily="2" charset="0"/>
                  </a:rPr>
                  <a:t>large</a:t>
                </a:r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kumimoji="1" lang="ko-Kore-KR" altLang="en-US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125E1C-C23E-D71C-32EF-D3AC0BFAC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07" y="3883328"/>
                <a:ext cx="4163237" cy="584775"/>
              </a:xfrm>
              <a:prstGeom prst="rect">
                <a:avLst/>
              </a:prstGeom>
              <a:blipFill>
                <a:blip r:embed="rId8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37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294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 of Score-based Generative Modeling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9295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Manifold Hypothesis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 of Score-based Generative Modeling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F9B6ECB-1830-E3B1-3169-99CE1BF438FA}"/>
              </a:ext>
            </a:extLst>
          </p:cNvPr>
          <p:cNvSpPr/>
          <p:nvPr/>
        </p:nvSpPr>
        <p:spPr>
          <a:xfrm>
            <a:off x="385162" y="2862198"/>
            <a:ext cx="8361646" cy="70996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tx1"/>
                </a:solidFill>
                <a:latin typeface="Proxima Nova" panose="02000506030000020004" pitchFamily="2" charset="0"/>
              </a:rPr>
              <a:t>“</a:t>
            </a:r>
            <a:r>
              <a:rPr lang="ro" altLang="ko-Kore-KR" sz="1800" dirty="0">
                <a:solidFill>
                  <a:schemeClr val="tx1"/>
                </a:solidFill>
                <a:latin typeface="Proxima Nova" panose="02000506030000020004" pitchFamily="2" charset="0"/>
              </a:rPr>
              <a:t>D</a:t>
            </a:r>
            <a:r>
              <a:rPr lang="ro" altLang="ko-Kore-KR" sz="18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ata in the real world tend to </a:t>
            </a:r>
            <a:r>
              <a:rPr lang="ro" altLang="ko-Kore-KR" sz="18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concentrate</a:t>
            </a:r>
          </a:p>
          <a:p>
            <a:pPr algn="ctr"/>
            <a:r>
              <a:rPr lang="ro" altLang="ko-Kore-KR" sz="18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on low dimensional manifolds</a:t>
            </a:r>
            <a:r>
              <a:rPr lang="ro" altLang="ko-Kore-KR" sz="180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 embedded in a high dimensional space</a:t>
            </a:r>
            <a:r>
              <a:rPr lang="en-US" altLang="ko-KR" sz="1800" b="1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”</a:t>
            </a:r>
            <a:endParaRPr lang="ro" altLang="ko-Kore-KR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04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Manifold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 of Score-based Generative Modeling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29A1A-BF4D-5089-2B5D-87D9E493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435" y="1806763"/>
            <a:ext cx="6127671" cy="2970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A25508-2BB6-9C61-CCD5-D8C2C7E9B2C7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www.slideshare.net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NaverEngineering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/ss-96581209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E93EE21-0F8B-BA08-7030-E9BB3D3CC6D6}"/>
              </a:ext>
            </a:extLst>
          </p:cNvPr>
          <p:cNvCxnSpPr>
            <a:cxnSpLocks/>
          </p:cNvCxnSpPr>
          <p:nvPr/>
        </p:nvCxnSpPr>
        <p:spPr>
          <a:xfrm flipV="1">
            <a:off x="3077936" y="2473779"/>
            <a:ext cx="881743" cy="261257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822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Manifold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 of Score-based Generative Modeling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3C1CE4-3059-2CB1-7DB2-332DFB5F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09" y="1802779"/>
            <a:ext cx="5861182" cy="3044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8A9E05-3F5F-38CC-77DB-9AA84D42A62A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www.slideshare.net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NaverEngineering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/ss-96581209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27B7686-05B3-DDE5-3834-B40614889F81}"/>
              </a:ext>
            </a:extLst>
          </p:cNvPr>
          <p:cNvCxnSpPr>
            <a:cxnSpLocks/>
          </p:cNvCxnSpPr>
          <p:nvPr/>
        </p:nvCxnSpPr>
        <p:spPr>
          <a:xfrm flipV="1">
            <a:off x="4581275" y="4034566"/>
            <a:ext cx="456089" cy="107542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96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Manifold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 of Score-based Generative Modeling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8A9E05-3F5F-38CC-77DB-9AA84D42A62A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www.slideshare.net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NaverEngineering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/ss-96581209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9E3539-8B9A-A474-8ABB-9537FE6B8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02" y="1805202"/>
            <a:ext cx="5925710" cy="30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8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Manifold Hypothesis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 of Score-based Generative Modeling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29A1A-BF4D-5089-2B5D-87D9E493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19" y="2814496"/>
            <a:ext cx="4473761" cy="21690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96CB5706-76B7-E014-375D-A1AE2F6EC372}"/>
                  </a:ext>
                </a:extLst>
              </p:cNvPr>
              <p:cNvSpPr/>
              <p:nvPr/>
            </p:nvSpPr>
            <p:spPr>
              <a:xfrm>
                <a:off x="979216" y="2042654"/>
                <a:ext cx="2033406" cy="5727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b="0" dirty="0">
                    <a:solidFill>
                      <a:schemeClr val="tx1"/>
                    </a:solidFill>
                    <a:latin typeface="Proxima Nova" panose="02000506030000020004" pitchFamily="2" charset="0"/>
                    <a:ea typeface="Cambria Math" panose="02040503050406030204" pitchFamily="18" charset="0"/>
                  </a:rPr>
                  <a:t>Problem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ko-Kore-KR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96CB5706-76B7-E014-375D-A1AE2F6EC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16" y="2042654"/>
                <a:ext cx="2033406" cy="572700"/>
              </a:xfrm>
              <a:prstGeom prst="roundRect">
                <a:avLst/>
              </a:prstGeom>
              <a:blipFill>
                <a:blip r:embed="rId4"/>
                <a:stretch>
                  <a:fillRect b="-816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781BA6B9-9DDC-1E10-F1F7-AF200527831D}"/>
              </a:ext>
            </a:extLst>
          </p:cNvPr>
          <p:cNvSpPr/>
          <p:nvPr/>
        </p:nvSpPr>
        <p:spPr>
          <a:xfrm>
            <a:off x="3249660" y="2152917"/>
            <a:ext cx="353784" cy="3429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6A3D1B2-CD0B-7F84-294C-57389A5D6C2B}"/>
              </a:ext>
            </a:extLst>
          </p:cNvPr>
          <p:cNvSpPr/>
          <p:nvPr/>
        </p:nvSpPr>
        <p:spPr>
          <a:xfrm>
            <a:off x="3840482" y="2038017"/>
            <a:ext cx="4473760" cy="57270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Scores are estimated in the </a:t>
            </a:r>
            <a:r>
              <a:rPr kumimoji="1" lang="en-US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“ambient”</a:t>
            </a:r>
            <a:r>
              <a:rPr kumimoji="1" lang="en-US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 space</a:t>
            </a:r>
            <a:endParaRPr kumimoji="1" lang="ko-Kore-KR" altLang="en-US" sz="16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205AC39-F5B9-51F6-A70D-D5D791C346FA}"/>
              </a:ext>
            </a:extLst>
          </p:cNvPr>
          <p:cNvSpPr/>
          <p:nvPr/>
        </p:nvSpPr>
        <p:spPr>
          <a:xfrm rot="20657067">
            <a:off x="3557889" y="3284712"/>
            <a:ext cx="582168" cy="197883"/>
          </a:xfrm>
          <a:prstGeom prst="rightArrow">
            <a:avLst/>
          </a:prstGeom>
          <a:solidFill>
            <a:schemeClr val="tx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1025AF55-79B8-0A16-4848-E97A71400D6F}"/>
              </a:ext>
            </a:extLst>
          </p:cNvPr>
          <p:cNvSpPr/>
          <p:nvPr/>
        </p:nvSpPr>
        <p:spPr>
          <a:xfrm rot="19666533">
            <a:off x="5011873" y="3807218"/>
            <a:ext cx="1270465" cy="197883"/>
          </a:xfrm>
          <a:prstGeom prst="rightArrow">
            <a:avLst/>
          </a:prstGeom>
          <a:solidFill>
            <a:schemeClr val="tx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67134-774E-D7D3-05DF-9960F403EACE}"/>
              </a:ext>
            </a:extLst>
          </p:cNvPr>
          <p:cNvSpPr txBox="1"/>
          <p:nvPr/>
        </p:nvSpPr>
        <p:spPr>
          <a:xfrm>
            <a:off x="3944860" y="1745569"/>
            <a:ext cx="4265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  <a:latin typeface="Proxima Nova" panose="02000506030000020004" pitchFamily="2" charset="0"/>
              </a:rPr>
              <a:t>Sampling process may </a:t>
            </a:r>
            <a:r>
              <a:rPr kumimoji="1" lang="en-US" altLang="ko-Kore-KR" sz="1400" b="1" dirty="0">
                <a:solidFill>
                  <a:schemeClr val="tx1"/>
                </a:solidFill>
                <a:latin typeface="Proxima Nova" panose="02000506030000020004" pitchFamily="2" charset="0"/>
              </a:rPr>
              <a:t>not follow the desired way</a:t>
            </a:r>
            <a:endParaRPr kumimoji="1" lang="ko-Kore-KR" altLang="en-US" sz="14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03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Contents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8099-45C2-0558-D944-CA209A1C2ACE}"/>
              </a:ext>
            </a:extLst>
          </p:cNvPr>
          <p:cNvSpPr txBox="1"/>
          <p:nvPr/>
        </p:nvSpPr>
        <p:spPr>
          <a:xfrm>
            <a:off x="181535" y="1223682"/>
            <a:ext cx="876075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Introduction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Score-based Generative Model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Challenges of Score-based Generative Modeling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Noise Conditional Score Networks (NCSN)</a:t>
            </a:r>
          </a:p>
          <a:p>
            <a:pPr marL="514350" indent="-514350">
              <a:buFont typeface="+mj-lt"/>
              <a:buAutoNum type="romanUcPeriod"/>
            </a:pP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Experiments</a:t>
            </a:r>
            <a:endParaRPr lang="ko-KR" altLang="en-US" sz="2500" dirty="0">
              <a:latin typeface="Proxima Nova Extrabold" panose="020B0600000101010101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Low data density region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 of Score-based Generative Modeling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D996E5-9C3D-65B8-7564-6A55D933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70" y="2137140"/>
            <a:ext cx="2625271" cy="4345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E5D192-18F5-6156-A102-60CCA61A5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48" y="2137140"/>
            <a:ext cx="3987800" cy="431800"/>
          </a:xfrm>
          <a:prstGeom prst="rect">
            <a:avLst/>
          </a:prstGeom>
        </p:spPr>
      </p:pic>
      <p:sp>
        <p:nvSpPr>
          <p:cNvPr id="11" name="화살표: 오른쪽 17">
            <a:extLst>
              <a:ext uri="{FF2B5EF4-FFF2-40B4-BE49-F238E27FC236}">
                <a16:creationId xmlns:a16="http://schemas.microsoft.com/office/drawing/2014/main" id="{B01B1114-AD13-D667-E4F6-7E43B0FA3C3C}"/>
              </a:ext>
            </a:extLst>
          </p:cNvPr>
          <p:cNvSpPr/>
          <p:nvPr/>
        </p:nvSpPr>
        <p:spPr>
          <a:xfrm>
            <a:off x="3929558" y="2226276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4DF2E0-95EE-57C8-A172-7AB21DEA01F2}"/>
              </a:ext>
            </a:extLst>
          </p:cNvPr>
          <p:cNvSpPr/>
          <p:nvPr/>
        </p:nvSpPr>
        <p:spPr>
          <a:xfrm>
            <a:off x="4661807" y="2348163"/>
            <a:ext cx="424543" cy="220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E4974B-A2C8-AC1A-0857-8ED5FFCF0F1C}"/>
              </a:ext>
            </a:extLst>
          </p:cNvPr>
          <p:cNvSpPr/>
          <p:nvPr/>
        </p:nvSpPr>
        <p:spPr>
          <a:xfrm>
            <a:off x="2753906" y="2188707"/>
            <a:ext cx="985343" cy="347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53D114-BCFA-603F-1CAD-977B10ABE6FD}"/>
              </a:ext>
            </a:extLst>
          </p:cNvPr>
          <p:cNvSpPr txBox="1"/>
          <p:nvPr/>
        </p:nvSpPr>
        <p:spPr>
          <a:xfrm>
            <a:off x="191874" y="3099725"/>
            <a:ext cx="131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800" b="1" dirty="0">
                <a:solidFill>
                  <a:schemeClr val="tx1"/>
                </a:solidFill>
                <a:latin typeface="Proxima Nova" panose="02000506030000020004" pitchFamily="2" charset="0"/>
              </a:rPr>
              <a:t>What if…</a:t>
            </a:r>
            <a:endParaRPr kumimoji="1" lang="ko-Kore-KR" altLang="en-US" sz="18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72E93B-D9FC-95D8-A137-F882E93DA93A}"/>
              </a:ext>
            </a:extLst>
          </p:cNvPr>
          <p:cNvGrpSpPr/>
          <p:nvPr/>
        </p:nvGrpSpPr>
        <p:grpSpPr>
          <a:xfrm>
            <a:off x="1247872" y="2936200"/>
            <a:ext cx="3282400" cy="709966"/>
            <a:chOff x="562981" y="3041541"/>
            <a:chExt cx="3282400" cy="7099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3C6B72A-9E13-AB58-F61D-6AA6D28C23BE}"/>
                    </a:ext>
                  </a:extLst>
                </p:cNvPr>
                <p:cNvSpPr txBox="1"/>
                <p:nvPr/>
              </p:nvSpPr>
              <p:spPr>
                <a:xfrm>
                  <a:off x="562981" y="3064098"/>
                  <a:ext cx="3282400" cy="6512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ore-KR" sz="1800" dirty="0">
                      <a:solidFill>
                        <a:schemeClr val="tx1"/>
                      </a:solidFill>
                      <a:latin typeface="Proxima Nova" panose="02000506030000020004" pitchFamily="2" charset="0"/>
                      <a:ea typeface="Cambria Math" panose="02040503050406030204" pitchFamily="18" charset="0"/>
                    </a:rPr>
                    <a:t>Any region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ko-Kore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kumimoji="1" lang="en-US" altLang="ko-Kore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kumimoji="1" lang="en-US" altLang="ko-Kore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ko-Kore-KR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p>
                    </m:oMath>
                  </a14:m>
                  <a:r>
                    <a:rPr kumimoji="1" lang="en-US" altLang="ko-Kore-KR" sz="1800" dirty="0">
                      <a:solidFill>
                        <a:schemeClr val="tx1"/>
                      </a:solidFill>
                      <a:latin typeface="Proxima Nova" panose="02000506030000020004" pitchFamily="2" charset="0"/>
                    </a:rPr>
                    <a:t> &amp;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kumimoji="1" lang="en-US" altLang="ko-Kore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a14:m>
                  <a:endParaRPr kumimoji="1" lang="ko-Kore-KR" altLang="en-US" sz="1800" dirty="0">
                    <a:solidFill>
                      <a:schemeClr val="tx1"/>
                    </a:solidFill>
                    <a:latin typeface="Proxima Nova" panose="02000506030000020004" pitchFamily="2" charset="0"/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3C6B72A-9E13-AB58-F61D-6AA6D28C23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981" y="3064098"/>
                  <a:ext cx="3282400" cy="651269"/>
                </a:xfrm>
                <a:prstGeom prst="rect">
                  <a:avLst/>
                </a:prstGeom>
                <a:blipFill>
                  <a:blip r:embed="rId5"/>
                  <a:stretch>
                    <a:fillRect t="-3774" b="-13208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A18CC776-9478-D817-01E3-99A26BA1A170}"/>
                </a:ext>
              </a:extLst>
            </p:cNvPr>
            <p:cNvSpPr/>
            <p:nvPr/>
          </p:nvSpPr>
          <p:spPr>
            <a:xfrm>
              <a:off x="881744" y="3041541"/>
              <a:ext cx="2625271" cy="70996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endParaRPr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486144B-4D75-FC05-1D5E-B2B921572226}"/>
              </a:ext>
            </a:extLst>
          </p:cNvPr>
          <p:cNvSpPr/>
          <p:nvPr/>
        </p:nvSpPr>
        <p:spPr>
          <a:xfrm>
            <a:off x="4427578" y="3175452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D746B9F-AFB6-A59D-BC23-EC61ECDE14F3}"/>
              </a:ext>
            </a:extLst>
          </p:cNvPr>
          <p:cNvGrpSpPr/>
          <p:nvPr/>
        </p:nvGrpSpPr>
        <p:grpSpPr>
          <a:xfrm>
            <a:off x="4604658" y="2928036"/>
            <a:ext cx="3282400" cy="709966"/>
            <a:chOff x="568699" y="3041541"/>
            <a:chExt cx="3282400" cy="70996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CC9C7DA-0100-03C7-A34C-41B14576CF34}"/>
                    </a:ext>
                  </a:extLst>
                </p:cNvPr>
                <p:cNvSpPr txBox="1"/>
                <p:nvPr/>
              </p:nvSpPr>
              <p:spPr>
                <a:xfrm>
                  <a:off x="568699" y="3220022"/>
                  <a:ext cx="3282400" cy="384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kumimoji="1" lang="en-US" altLang="ko-Kore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ore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kumimoji="1" lang="en-US" altLang="ko-Kore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kumimoji="1" lang="en-US" altLang="ko-Kore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kumimoji="1" lang="en-US" altLang="ko-Kore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=∅</m:t>
                      </m:r>
                    </m:oMath>
                  </a14:m>
                  <a:r>
                    <a:rPr kumimoji="1" lang="en-US" altLang="ko-Kore-KR" sz="1800" dirty="0">
                      <a:solidFill>
                        <a:schemeClr val="tx1"/>
                      </a:solidFill>
                      <a:latin typeface="Proxima Nova" panose="02000506030000020004" pitchFamily="2" charset="0"/>
                    </a:rPr>
                    <a:t> ???</a:t>
                  </a:r>
                  <a:endParaRPr kumimoji="1" lang="ko-Kore-KR" altLang="en-US" sz="1800" dirty="0">
                    <a:solidFill>
                      <a:schemeClr val="tx1"/>
                    </a:solidFill>
                    <a:latin typeface="Proxima Nova" panose="02000506030000020004" pitchFamily="2" charset="0"/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CC9C7DA-0100-03C7-A34C-41B14576C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99" y="3220022"/>
                  <a:ext cx="3282400" cy="384464"/>
                </a:xfrm>
                <a:prstGeom prst="rect">
                  <a:avLst/>
                </a:prstGeom>
                <a:blipFill>
                  <a:blip r:embed="rId6"/>
                  <a:stretch>
                    <a:fillRect t="-6250" b="-1875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964A9B7F-9F85-441B-7945-E05E943A6F74}"/>
                </a:ext>
              </a:extLst>
            </p:cNvPr>
            <p:cNvSpPr/>
            <p:nvPr/>
          </p:nvSpPr>
          <p:spPr>
            <a:xfrm>
              <a:off x="881744" y="3041541"/>
              <a:ext cx="2625271" cy="70996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1843EAC-021D-E06D-FAC0-DBC00E85E318}"/>
              </a:ext>
            </a:extLst>
          </p:cNvPr>
          <p:cNvGrpSpPr/>
          <p:nvPr/>
        </p:nvGrpSpPr>
        <p:grpSpPr>
          <a:xfrm>
            <a:off x="867052" y="3996358"/>
            <a:ext cx="7631047" cy="631223"/>
            <a:chOff x="568699" y="3041541"/>
            <a:chExt cx="3282400" cy="70996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49AF27-B1F2-3730-76AB-A468EB925773}"/>
                </a:ext>
              </a:extLst>
            </p:cNvPr>
            <p:cNvSpPr txBox="1"/>
            <p:nvPr/>
          </p:nvSpPr>
          <p:spPr>
            <a:xfrm>
              <a:off x="568699" y="3063921"/>
              <a:ext cx="3282400" cy="657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600" b="1" dirty="0">
                  <a:solidFill>
                    <a:schemeClr val="tx1"/>
                  </a:solidFill>
                  <a:latin typeface="Proxima Nova" panose="02000506030000020004" pitchFamily="2" charset="0"/>
                </a:rPr>
                <a:t>Lacking data </a:t>
              </a:r>
              <a:r>
                <a:rPr kumimoji="1" lang="en-US" altLang="ko-Kore-KR" sz="1600" dirty="0">
                  <a:solidFill>
                    <a:schemeClr val="tx1"/>
                  </a:solidFill>
                  <a:latin typeface="Proxima Nova" panose="02000506030000020004" pitchFamily="2" charset="0"/>
                </a:rPr>
                <a:t>to estimate the score of data distribution</a:t>
              </a:r>
            </a:p>
            <a:p>
              <a:pPr algn="ctr"/>
              <a:r>
                <a:rPr kumimoji="1" lang="en-US" altLang="ko-Kore-KR" sz="1600" dirty="0">
                  <a:solidFill>
                    <a:schemeClr val="tx1"/>
                  </a:solidFill>
                  <a:latin typeface="Proxima Nova" panose="02000506030000020004" pitchFamily="2" charset="0"/>
                </a:rPr>
                <a:t>and </a:t>
              </a:r>
              <a:r>
                <a:rPr kumimoji="1" lang="en-US" altLang="ko-Kore-KR" sz="1600" b="1" dirty="0">
                  <a:solidFill>
                    <a:schemeClr val="tx1"/>
                  </a:solidFill>
                  <a:latin typeface="Proxima Nova" panose="02000506030000020004" pitchFamily="2" charset="0"/>
                </a:rPr>
                <a:t>that region</a:t>
              </a:r>
              <a:r>
                <a:rPr kumimoji="1" lang="en-US" altLang="ko-Kore-KR" sz="1600" dirty="0">
                  <a:solidFill>
                    <a:schemeClr val="tx1"/>
                  </a:solidFill>
                  <a:latin typeface="Proxima Nova" panose="02000506030000020004" pitchFamily="2" charset="0"/>
                </a:rPr>
                <a:t> with these samples</a:t>
              </a:r>
              <a:endParaRPr kumimoji="1" lang="ko-Kore-KR" altLang="en-US" sz="1600" dirty="0">
                <a:solidFill>
                  <a:schemeClr val="tx1"/>
                </a:solidFill>
                <a:latin typeface="Proxima Nova" panose="02000506030000020004" pitchFamily="2" charset="0"/>
              </a:endParaRPr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7EF6A04A-64DB-CF73-C4B1-07667745ABD4}"/>
                </a:ext>
              </a:extLst>
            </p:cNvPr>
            <p:cNvSpPr/>
            <p:nvPr/>
          </p:nvSpPr>
          <p:spPr>
            <a:xfrm>
              <a:off x="881744" y="3041541"/>
              <a:ext cx="2625271" cy="70996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795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Low data density region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 of Score-based Generative Modeling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7C412-61AF-A01E-C130-67BC016B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0" y="1917194"/>
            <a:ext cx="5740399" cy="2966331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A96D4ADB-5DDB-C7F2-452E-F9F7E613C548}"/>
              </a:ext>
            </a:extLst>
          </p:cNvPr>
          <p:cNvSpPr/>
          <p:nvPr/>
        </p:nvSpPr>
        <p:spPr>
          <a:xfrm>
            <a:off x="2335312" y="2546964"/>
            <a:ext cx="2245268" cy="1978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77C5B0D3-DC6A-243C-35B8-30909AC75E18}"/>
              </a:ext>
            </a:extLst>
          </p:cNvPr>
          <p:cNvSpPr/>
          <p:nvPr/>
        </p:nvSpPr>
        <p:spPr>
          <a:xfrm rot="3824996">
            <a:off x="1923369" y="3654875"/>
            <a:ext cx="1288521" cy="19788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4F8EE38-2846-20FE-7D91-13561537B152}"/>
              </a:ext>
            </a:extLst>
          </p:cNvPr>
          <p:cNvSpPr/>
          <p:nvPr/>
        </p:nvSpPr>
        <p:spPr>
          <a:xfrm>
            <a:off x="1101330" y="2166920"/>
            <a:ext cx="1152465" cy="99134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Relatively denser region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65AAABF-F781-6B98-07EA-B613D673019F}"/>
              </a:ext>
            </a:extLst>
          </p:cNvPr>
          <p:cNvSpPr/>
          <p:nvPr/>
        </p:nvSpPr>
        <p:spPr>
          <a:xfrm>
            <a:off x="1101330" y="3868452"/>
            <a:ext cx="1152465" cy="9913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Region with low data density</a:t>
            </a: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5E215B7F-6238-C7DE-32EE-F42064ABF2B2}"/>
              </a:ext>
            </a:extLst>
          </p:cNvPr>
          <p:cNvSpPr/>
          <p:nvPr/>
        </p:nvSpPr>
        <p:spPr>
          <a:xfrm rot="18520817">
            <a:off x="2077794" y="3338072"/>
            <a:ext cx="1099380" cy="197883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2AF2E32A-43E4-BF82-9644-44E977AE5DC3}"/>
              </a:ext>
            </a:extLst>
          </p:cNvPr>
          <p:cNvSpPr/>
          <p:nvPr/>
        </p:nvSpPr>
        <p:spPr>
          <a:xfrm>
            <a:off x="2321308" y="4443979"/>
            <a:ext cx="2422557" cy="197883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CF155CA-AD01-A3CA-2E25-6DEAFF350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27" y="3215592"/>
            <a:ext cx="2015776" cy="26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60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Low data density region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 of Score-based Generative Modeling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07C412-61AF-A01E-C130-67BC016B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1936703"/>
            <a:ext cx="5740399" cy="296633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23B823D-7621-848A-8036-8430C86E1682}"/>
              </a:ext>
            </a:extLst>
          </p:cNvPr>
          <p:cNvSpPr/>
          <p:nvPr/>
        </p:nvSpPr>
        <p:spPr>
          <a:xfrm>
            <a:off x="1575707" y="2163536"/>
            <a:ext cx="1665514" cy="15185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57D68EC-D171-5A5B-C35D-DF36DDF884B3}"/>
              </a:ext>
            </a:extLst>
          </p:cNvPr>
          <p:cNvSpPr/>
          <p:nvPr/>
        </p:nvSpPr>
        <p:spPr>
          <a:xfrm>
            <a:off x="2830286" y="3384477"/>
            <a:ext cx="1665514" cy="15185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2E017A7-C301-0E8A-D399-408CF71A0695}"/>
              </a:ext>
            </a:extLst>
          </p:cNvPr>
          <p:cNvSpPr/>
          <p:nvPr/>
        </p:nvSpPr>
        <p:spPr>
          <a:xfrm>
            <a:off x="4621893" y="2174083"/>
            <a:ext cx="1665514" cy="15185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2F23971-C433-D6AB-3069-37F0BEBEF52F}"/>
              </a:ext>
            </a:extLst>
          </p:cNvPr>
          <p:cNvSpPr/>
          <p:nvPr/>
        </p:nvSpPr>
        <p:spPr>
          <a:xfrm>
            <a:off x="5923644" y="3362610"/>
            <a:ext cx="1665514" cy="15185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84DDD5-CBBB-5D79-4B6A-B6E5F687379B}"/>
              </a:ext>
            </a:extLst>
          </p:cNvPr>
          <p:cNvSpPr txBox="1"/>
          <p:nvPr/>
        </p:nvSpPr>
        <p:spPr>
          <a:xfrm>
            <a:off x="7340326" y="3189726"/>
            <a:ext cx="1087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chemeClr val="tx1"/>
                </a:solidFill>
                <a:latin typeface="Proxima Nova" panose="02000506030000020004" pitchFamily="2" charset="0"/>
              </a:rPr>
              <a:t>Inaccurate</a:t>
            </a:r>
          </a:p>
          <a:p>
            <a:pPr algn="ctr"/>
            <a:r>
              <a:rPr kumimoji="1" lang="en-US" altLang="ko-Kore-KR" sz="1400" b="1" dirty="0">
                <a:solidFill>
                  <a:schemeClr val="tx1"/>
                </a:solidFill>
                <a:latin typeface="Proxima Nova" panose="02000506030000020004" pitchFamily="2" charset="0"/>
              </a:rPr>
              <a:t>Estimation</a:t>
            </a:r>
            <a:endParaRPr kumimoji="1" lang="ko-Kore-KR" altLang="en-US" sz="14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18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Slow mixing of Langevin Dynamics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 of Score-based Generative Modeling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E4E7D54-D52A-DA99-11DD-72DD7EF818F0}"/>
              </a:ext>
            </a:extLst>
          </p:cNvPr>
          <p:cNvSpPr/>
          <p:nvPr/>
        </p:nvSpPr>
        <p:spPr>
          <a:xfrm>
            <a:off x="483147" y="2098842"/>
            <a:ext cx="3176756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Real Data</a:t>
            </a:r>
          </a:p>
          <a:p>
            <a:pPr algn="ctr"/>
            <a:r>
              <a:rPr lang="en-US" altLang="ko-KR" sz="14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</a:t>
            </a:r>
            <a:r>
              <a:rPr lang="ro" altLang="ko-KR" sz="1400" b="1" dirty="0">
                <a:solidFill>
                  <a:schemeClr val="tx1"/>
                </a:solidFill>
                <a:latin typeface="Proxima Nova" panose="02000506030000020004" pitchFamily="2" charset="0"/>
              </a:rPr>
              <a:t>Usually </a:t>
            </a:r>
            <a:r>
              <a:rPr lang="ro" altLang="ko-KR" b="1" dirty="0">
                <a:solidFill>
                  <a:schemeClr val="tx1"/>
                </a:solidFill>
                <a:latin typeface="Proxima Nova" panose="02000506030000020004" pitchFamily="2" charset="0"/>
              </a:rPr>
              <a:t>m</a:t>
            </a:r>
            <a:r>
              <a:rPr lang="ro" altLang="ko-KR" sz="1400" b="1" dirty="0">
                <a:solidFill>
                  <a:schemeClr val="tx1"/>
                </a:solidFill>
                <a:latin typeface="Proxima Nova" panose="02000506030000020004" pitchFamily="2" charset="0"/>
              </a:rPr>
              <a:t>ulti-modal distribution</a:t>
            </a:r>
            <a:endParaRPr lang="ro" altLang="ko-Kore-KR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화살표: 오른쪽 17">
            <a:extLst>
              <a:ext uri="{FF2B5EF4-FFF2-40B4-BE49-F238E27FC236}">
                <a16:creationId xmlns:a16="http://schemas.microsoft.com/office/drawing/2014/main" id="{33507BF0-BDA4-67BE-26CA-694BF0D2C3FC}"/>
              </a:ext>
            </a:extLst>
          </p:cNvPr>
          <p:cNvSpPr/>
          <p:nvPr/>
        </p:nvSpPr>
        <p:spPr>
          <a:xfrm>
            <a:off x="3872406" y="2250369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968B4D4-A082-1250-50E2-ED004FE0FEFC}"/>
              </a:ext>
            </a:extLst>
          </p:cNvPr>
          <p:cNvSpPr/>
          <p:nvPr/>
        </p:nvSpPr>
        <p:spPr>
          <a:xfrm>
            <a:off x="4388265" y="2094068"/>
            <a:ext cx="4182164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Multiple modes </a:t>
            </a:r>
            <a:r>
              <a:rPr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separated</a:t>
            </a:r>
          </a:p>
          <a:p>
            <a:pPr algn="ctr"/>
            <a:r>
              <a:rPr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with </a:t>
            </a:r>
            <a:r>
              <a:rPr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low data density region</a:t>
            </a:r>
            <a:endParaRPr lang="ro" altLang="ko-Kore-KR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6FC3C60-6B8E-9E59-2067-A3893C0CFAB7}"/>
              </a:ext>
            </a:extLst>
          </p:cNvPr>
          <p:cNvSpPr/>
          <p:nvPr/>
        </p:nvSpPr>
        <p:spPr>
          <a:xfrm>
            <a:off x="957447" y="2901051"/>
            <a:ext cx="2228156" cy="86361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2 modes </a:t>
            </a:r>
            <a:r>
              <a:rPr lang="ro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separated with </a:t>
            </a:r>
            <a:r>
              <a: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low data density region</a:t>
            </a:r>
          </a:p>
        </p:txBody>
      </p:sp>
      <p:sp>
        <p:nvSpPr>
          <p:cNvPr id="9" name="화살표: 오른쪽 17">
            <a:extLst>
              <a:ext uri="{FF2B5EF4-FFF2-40B4-BE49-F238E27FC236}">
                <a16:creationId xmlns:a16="http://schemas.microsoft.com/office/drawing/2014/main" id="{5A045C72-BE39-C39E-A9F6-A98AE06A5C47}"/>
              </a:ext>
            </a:extLst>
          </p:cNvPr>
          <p:cNvSpPr/>
          <p:nvPr/>
        </p:nvSpPr>
        <p:spPr>
          <a:xfrm>
            <a:off x="3409578" y="3208472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6BEC567-1C10-339E-A957-C19CF5E0E60B}"/>
              </a:ext>
            </a:extLst>
          </p:cNvPr>
          <p:cNvSpPr/>
          <p:nvPr/>
        </p:nvSpPr>
        <p:spPr>
          <a:xfrm>
            <a:off x="3936909" y="3069759"/>
            <a:ext cx="4524214" cy="5755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Langevin Dynamics </a:t>
            </a:r>
            <a:r>
              <a: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cannot find</a:t>
            </a:r>
          </a:p>
          <a:p>
            <a:pPr algn="ctr"/>
            <a:r>
              <a: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relative weights </a:t>
            </a:r>
            <a:r>
              <a:rPr lang="ro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of these modes</a:t>
            </a:r>
          </a:p>
        </p:txBody>
      </p:sp>
      <p:sp>
        <p:nvSpPr>
          <p:cNvPr id="16" name="화살표: 오른쪽 17">
            <a:extLst>
              <a:ext uri="{FF2B5EF4-FFF2-40B4-BE49-F238E27FC236}">
                <a16:creationId xmlns:a16="http://schemas.microsoft.com/office/drawing/2014/main" id="{618BF53C-CAED-0631-89C6-27B9395A3997}"/>
              </a:ext>
            </a:extLst>
          </p:cNvPr>
          <p:cNvSpPr/>
          <p:nvPr/>
        </p:nvSpPr>
        <p:spPr>
          <a:xfrm>
            <a:off x="3409578" y="4127961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F612312-CEFC-DBF4-4A13-7207E4BD28FC}"/>
              </a:ext>
            </a:extLst>
          </p:cNvPr>
          <p:cNvSpPr/>
          <p:nvPr/>
        </p:nvSpPr>
        <p:spPr>
          <a:xfrm>
            <a:off x="3932788" y="3991423"/>
            <a:ext cx="4524214" cy="5755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Very small step size &amp; Many steps </a:t>
            </a:r>
            <a:r>
              <a:rPr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are required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327323-EB74-03F5-0211-58687FFB4B63}"/>
              </a:ext>
            </a:extLst>
          </p:cNvPr>
          <p:cNvSpPr txBox="1"/>
          <p:nvPr/>
        </p:nvSpPr>
        <p:spPr>
          <a:xfrm>
            <a:off x="4073239" y="3618334"/>
            <a:ext cx="424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N</a:t>
            </a:r>
            <a:r>
              <a:rPr lang="en-US" altLang="ko-KR" dirty="0">
                <a:solidFill>
                  <a:schemeClr val="tx1"/>
                </a:solidFill>
                <a:latin typeface="Proxima Nova" panose="02000506030000020004" pitchFamily="2" charset="0"/>
              </a:rPr>
              <a:t>ot</a:t>
            </a:r>
            <a:r>
              <a:rPr lang="ko-KR" altLang="en-US" dirty="0">
                <a:solidFill>
                  <a:schemeClr val="tx1"/>
                </a:solidFill>
                <a:latin typeface="Proxima Nova" panose="02000506030000020004" pitchFamily="2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oxima Nova" panose="02000506030000020004" pitchFamily="2" charset="0"/>
              </a:rPr>
              <a:t>converging</a:t>
            </a:r>
            <a:r>
              <a:rPr lang="ko-KR" altLang="en-US" dirty="0">
                <a:solidFill>
                  <a:schemeClr val="tx1"/>
                </a:solidFill>
                <a:latin typeface="Proxima Nova" panose="02000506030000020004" pitchFamily="2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oxima Nova" panose="02000506030000020004" pitchFamily="2" charset="0"/>
              </a:rPr>
              <a:t>to</a:t>
            </a:r>
            <a:r>
              <a:rPr lang="ko-KR" altLang="en-US" dirty="0">
                <a:solidFill>
                  <a:schemeClr val="tx1"/>
                </a:solidFill>
                <a:latin typeface="Proxima Nova" panose="02000506030000020004" pitchFamily="2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oxima Nova" panose="02000506030000020004" pitchFamily="2" charset="0"/>
              </a:rPr>
              <a:t>the</a:t>
            </a:r>
            <a:r>
              <a:rPr lang="ko-KR" altLang="en-US" dirty="0">
                <a:solidFill>
                  <a:schemeClr val="tx1"/>
                </a:solidFill>
                <a:latin typeface="Proxima Nova" panose="02000506030000020004" pitchFamily="2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oxima Nova" panose="02000506030000020004" pitchFamily="2" charset="0"/>
              </a:rPr>
              <a:t>true</a:t>
            </a:r>
            <a:r>
              <a:rPr lang="ko-KR" altLang="en-US" dirty="0">
                <a:solidFill>
                  <a:schemeClr val="tx1"/>
                </a:solidFill>
                <a:latin typeface="Proxima Nova" panose="02000506030000020004" pitchFamily="2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Proxima Nova" panose="02000506030000020004" pitchFamily="2" charset="0"/>
              </a:rPr>
              <a:t>distribution</a:t>
            </a:r>
            <a:endParaRPr lang="en-US" altLang="ko-Kore-KR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AB5FCE-0694-D62D-CDA1-3D986E58E08D}"/>
              </a:ext>
            </a:extLst>
          </p:cNvPr>
          <p:cNvSpPr txBox="1"/>
          <p:nvPr/>
        </p:nvSpPr>
        <p:spPr>
          <a:xfrm>
            <a:off x="4024084" y="4524429"/>
            <a:ext cx="4243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Not achievable in reasonable time</a:t>
            </a:r>
          </a:p>
        </p:txBody>
      </p:sp>
    </p:spTree>
    <p:extLst>
      <p:ext uri="{BB962C8B-B14F-4D97-AF65-F5344CB8AC3E}">
        <p14:creationId xmlns:p14="http://schemas.microsoft.com/office/powerpoint/2010/main" val="2521934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Slow mixing of Langevin Dynamics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507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 of Score-based Generative Modeling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38D6372-092B-FF2F-04F0-C7C3153C3DFE}"/>
              </a:ext>
            </a:extLst>
          </p:cNvPr>
          <p:cNvGrpSpPr/>
          <p:nvPr/>
        </p:nvGrpSpPr>
        <p:grpSpPr>
          <a:xfrm>
            <a:off x="1781439" y="1879073"/>
            <a:ext cx="3294022" cy="265066"/>
            <a:chOff x="2004599" y="1985566"/>
            <a:chExt cx="4800600" cy="3862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13C5F9A-21A4-223E-8119-E7A5E700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4599" y="2016264"/>
              <a:ext cx="4800600" cy="3556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5B0609E-1573-E0EA-2C84-1CE4AFBC774F}"/>
                </a:ext>
              </a:extLst>
            </p:cNvPr>
            <p:cNvSpPr/>
            <p:nvPr/>
          </p:nvSpPr>
          <p:spPr>
            <a:xfrm>
              <a:off x="2318657" y="2009511"/>
              <a:ext cx="506186" cy="64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36CF31-1A17-2277-B2B5-0783FAAB19F9}"/>
                </a:ext>
              </a:extLst>
            </p:cNvPr>
            <p:cNvSpPr/>
            <p:nvPr/>
          </p:nvSpPr>
          <p:spPr>
            <a:xfrm>
              <a:off x="3434442" y="1985566"/>
              <a:ext cx="506186" cy="64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AEA177B-C043-5A41-225A-C7475474A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554" y="2366747"/>
            <a:ext cx="7220045" cy="2774799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E73BBD6-D836-D45B-F6C4-9DB6FD42FBF1}"/>
              </a:ext>
            </a:extLst>
          </p:cNvPr>
          <p:cNvSpPr/>
          <p:nvPr/>
        </p:nvSpPr>
        <p:spPr>
          <a:xfrm>
            <a:off x="3561592" y="3766794"/>
            <a:ext cx="934208" cy="9410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DA2D7-FC77-093A-AA1C-7E6F33D7FB72}"/>
              </a:ext>
            </a:extLst>
          </p:cNvPr>
          <p:cNvSpPr txBox="1"/>
          <p:nvPr/>
        </p:nvSpPr>
        <p:spPr>
          <a:xfrm>
            <a:off x="3561592" y="3303050"/>
            <a:ext cx="143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Incorrect </a:t>
            </a:r>
            <a:r>
              <a:rPr kumimoji="1" lang="en-US" altLang="ko-Kore-KR" sz="1200" dirty="0">
                <a:solidFill>
                  <a:schemeClr val="tx1"/>
                </a:solidFill>
                <a:latin typeface="Proxima Nova" panose="02000506030000020004" pitchFamily="2" charset="0"/>
              </a:rPr>
              <a:t>relative weight</a:t>
            </a:r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 estimation</a:t>
            </a:r>
            <a:endParaRPr kumimoji="1" lang="ko-Kore-KR" altLang="en-US" sz="12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CC0BCA-6706-0751-E55C-64B1B708AB7E}"/>
              </a:ext>
            </a:extLst>
          </p:cNvPr>
          <p:cNvSpPr txBox="1"/>
          <p:nvPr/>
        </p:nvSpPr>
        <p:spPr>
          <a:xfrm>
            <a:off x="4902974" y="1879073"/>
            <a:ext cx="2990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Sampling with ground truth scores</a:t>
            </a:r>
            <a:endParaRPr kumimoji="1" lang="ko-Kore-KR" altLang="en-US" sz="12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87156F6-C3AC-47E3-407B-70F1B982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84" y="2168983"/>
            <a:ext cx="1791608" cy="2573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61D7A64-FB37-61FD-1443-9B5BD0926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157" y="2213438"/>
            <a:ext cx="1500414" cy="17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89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3716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11730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Primary Idea for NCSN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05EC22D-F053-5252-6F0D-8BCE6F04D601}"/>
              </a:ext>
            </a:extLst>
          </p:cNvPr>
          <p:cNvSpPr/>
          <p:nvPr/>
        </p:nvSpPr>
        <p:spPr>
          <a:xfrm>
            <a:off x="1416465" y="2053434"/>
            <a:ext cx="6617192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Perturb the data using various levels of </a:t>
            </a:r>
            <a:r>
              <a:rPr lang="ro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(random Gaussian)</a:t>
            </a:r>
            <a:r>
              <a:rPr lang="ro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 </a:t>
            </a:r>
            <a:r>
              <a:rPr lang="ro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noise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2EB4D0-17FE-B6F1-1B4A-666F35B568D6}"/>
              </a:ext>
            </a:extLst>
          </p:cNvPr>
          <p:cNvSpPr/>
          <p:nvPr/>
        </p:nvSpPr>
        <p:spPr>
          <a:xfrm>
            <a:off x="1085850" y="1953775"/>
            <a:ext cx="751114" cy="7511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  <a:latin typeface="Proxima Nova" panose="02000506030000020004" pitchFamily="2" charset="0"/>
              </a:rPr>
              <a:t>1</a:t>
            </a:r>
            <a:endParaRPr kumimoji="1" lang="ko-Kore-KR" altLang="en-US" sz="24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E8BDC16-7D3F-23E3-B024-A50EFD8DABEF}"/>
              </a:ext>
            </a:extLst>
          </p:cNvPr>
          <p:cNvSpPr/>
          <p:nvPr/>
        </p:nvSpPr>
        <p:spPr>
          <a:xfrm>
            <a:off x="1249136" y="2890291"/>
            <a:ext cx="2506435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Random Gaussian noise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2890BEAC-2890-9E01-7202-84E8F0E4217A}"/>
              </a:ext>
            </a:extLst>
          </p:cNvPr>
          <p:cNvSpPr/>
          <p:nvPr/>
        </p:nvSpPr>
        <p:spPr>
          <a:xfrm>
            <a:off x="3959679" y="2996359"/>
            <a:ext cx="457200" cy="3605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D1EEF9BD-DF86-B18B-8E14-B5C7A550C09F}"/>
              </a:ext>
            </a:extLst>
          </p:cNvPr>
          <p:cNvSpPr/>
          <p:nvPr/>
        </p:nvSpPr>
        <p:spPr>
          <a:xfrm>
            <a:off x="4620987" y="2890289"/>
            <a:ext cx="3412670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Cover the whole ambient space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A04390B-DC6E-6083-BCC6-E2659169092B}"/>
              </a:ext>
            </a:extLst>
          </p:cNvPr>
          <p:cNvSpPr/>
          <p:nvPr/>
        </p:nvSpPr>
        <p:spPr>
          <a:xfrm>
            <a:off x="3959679" y="3725539"/>
            <a:ext cx="457200" cy="3605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363DB1-74C0-6011-00F2-1CC269B2D039}"/>
              </a:ext>
            </a:extLst>
          </p:cNvPr>
          <p:cNvSpPr/>
          <p:nvPr/>
        </p:nvSpPr>
        <p:spPr>
          <a:xfrm>
            <a:off x="4620987" y="3619469"/>
            <a:ext cx="3412670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Perturbed data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Not Confined to the manifold</a:t>
            </a:r>
            <a:r>
              <a:rPr lang="ro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 </a:t>
            </a: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332B4AB1-56F9-DB92-6ED0-9700601D7162}"/>
              </a:ext>
            </a:extLst>
          </p:cNvPr>
          <p:cNvSpPr/>
          <p:nvPr/>
        </p:nvSpPr>
        <p:spPr>
          <a:xfrm>
            <a:off x="3959679" y="4416892"/>
            <a:ext cx="457200" cy="3605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CB90D73-DD02-B882-3131-FDC3716EE4FD}"/>
              </a:ext>
            </a:extLst>
          </p:cNvPr>
          <p:cNvSpPr/>
          <p:nvPr/>
        </p:nvSpPr>
        <p:spPr>
          <a:xfrm>
            <a:off x="4620987" y="4310822"/>
            <a:ext cx="3412670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Scores are well-defined</a:t>
            </a:r>
          </a:p>
          <a:p>
            <a:pPr algn="ctr"/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 Improve score estimation</a:t>
            </a:r>
            <a:endParaRPr lang="ro" altLang="ko-Kore-KR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299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Primary Idea for NCSN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05EC22D-F053-5252-6F0D-8BCE6F04D601}"/>
              </a:ext>
            </a:extLst>
          </p:cNvPr>
          <p:cNvSpPr/>
          <p:nvPr/>
        </p:nvSpPr>
        <p:spPr>
          <a:xfrm>
            <a:off x="1408300" y="2174083"/>
            <a:ext cx="6617192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Simultaneously estimating </a:t>
            </a:r>
            <a:r>
              <a:rPr lang="ro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scores corresponding to</a:t>
            </a:r>
          </a:p>
          <a:p>
            <a:pPr algn="ctr"/>
            <a:r>
              <a:rPr lang="ro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all noise</a:t>
            </a:r>
            <a:r>
              <a:rPr lang="ro" altLang="ko-Kore-KR" sz="1600" dirty="0">
                <a:solidFill>
                  <a:schemeClr val="tx1"/>
                </a:solidFill>
                <a:latin typeface="Proxima Nova" panose="02000506030000020004" pitchFamily="2" charset="0"/>
              </a:rPr>
              <a:t> by training a </a:t>
            </a:r>
            <a:r>
              <a:rPr lang="ro" altLang="ko-Kore-KR" sz="1600" b="1" dirty="0">
                <a:solidFill>
                  <a:schemeClr val="tx1"/>
                </a:solidFill>
                <a:latin typeface="Proxima Nova" panose="02000506030000020004" pitchFamily="2" charset="0"/>
              </a:rPr>
              <a:t>single conditional noise network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112EB4D0-17FE-B6F1-1B4A-666F35B568D6}"/>
              </a:ext>
            </a:extLst>
          </p:cNvPr>
          <p:cNvSpPr/>
          <p:nvPr/>
        </p:nvSpPr>
        <p:spPr>
          <a:xfrm>
            <a:off x="1077685" y="2074424"/>
            <a:ext cx="751114" cy="7511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  <a:latin typeface="Proxima Nova" panose="02000506030000020004" pitchFamily="2" charset="0"/>
              </a:rPr>
              <a:t>2</a:t>
            </a:r>
            <a:endParaRPr kumimoji="1" lang="ko-Kore-KR" altLang="en-US" sz="24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E8BDC16-7D3F-23E3-B024-A50EFD8DABEF}"/>
              </a:ext>
            </a:extLst>
          </p:cNvPr>
          <p:cNvSpPr/>
          <p:nvPr/>
        </p:nvSpPr>
        <p:spPr>
          <a:xfrm>
            <a:off x="1240971" y="3010940"/>
            <a:ext cx="2506435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Initial steps – Large Noise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2890BEAC-2890-9E01-7202-84E8F0E4217A}"/>
              </a:ext>
            </a:extLst>
          </p:cNvPr>
          <p:cNvSpPr/>
          <p:nvPr/>
        </p:nvSpPr>
        <p:spPr>
          <a:xfrm>
            <a:off x="3943350" y="3117008"/>
            <a:ext cx="1428752" cy="3605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4739595-18B9-5818-D105-C88B44EA20B6}"/>
              </a:ext>
            </a:extLst>
          </p:cNvPr>
          <p:cNvSpPr/>
          <p:nvPr/>
        </p:nvSpPr>
        <p:spPr>
          <a:xfrm>
            <a:off x="5519057" y="3055805"/>
            <a:ext cx="2506435" cy="5727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Subsequently</a:t>
            </a:r>
            <a:r>
              <a:rPr lang="ro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 low noise</a:t>
            </a:r>
          </a:p>
        </p:txBody>
      </p: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DFB26E8F-EC9B-EDAF-EF24-56CABFF96BA8}"/>
              </a:ext>
            </a:extLst>
          </p:cNvPr>
          <p:cNvSpPr/>
          <p:nvPr/>
        </p:nvSpPr>
        <p:spPr>
          <a:xfrm>
            <a:off x="4376056" y="3583641"/>
            <a:ext cx="530679" cy="170115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64DE7-459A-0D83-892C-08101CACE4DD}"/>
              </a:ext>
            </a:extLst>
          </p:cNvPr>
          <p:cNvSpPr txBox="1"/>
          <p:nvPr/>
        </p:nvSpPr>
        <p:spPr>
          <a:xfrm>
            <a:off x="2716124" y="3786369"/>
            <a:ext cx="388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Anneal down the noise level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6C05B-1EC9-8329-1B66-6FB46434A524}"/>
              </a:ext>
            </a:extLst>
          </p:cNvPr>
          <p:cNvSpPr txBox="1"/>
          <p:nvPr/>
        </p:nvSpPr>
        <p:spPr>
          <a:xfrm>
            <a:off x="2562291" y="4351888"/>
            <a:ext cx="4158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Obtain all benefits from each noise level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D620AA64-901E-251C-CE2E-2BEF43A316C3}"/>
              </a:ext>
            </a:extLst>
          </p:cNvPr>
          <p:cNvSpPr/>
          <p:nvPr/>
        </p:nvSpPr>
        <p:spPr>
          <a:xfrm>
            <a:off x="4376056" y="4145043"/>
            <a:ext cx="530679" cy="170115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7814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Noise Conditional Score Networks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6919DF3-EE95-5CF5-1407-3A685C0E01EE}"/>
              </a:ext>
            </a:extLst>
          </p:cNvPr>
          <p:cNvSpPr/>
          <p:nvPr/>
        </p:nvSpPr>
        <p:spPr>
          <a:xfrm>
            <a:off x="564789" y="2122662"/>
            <a:ext cx="8014953" cy="85669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" altLang="ko-Kore-KR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72D0B-0AB1-74B9-D4C7-1975C79068D6}"/>
              </a:ext>
            </a:extLst>
          </p:cNvPr>
          <p:cNvSpPr txBox="1"/>
          <p:nvPr/>
        </p:nvSpPr>
        <p:spPr>
          <a:xfrm>
            <a:off x="564789" y="2151251"/>
            <a:ext cx="668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chemeClr val="tx1"/>
                </a:solidFill>
                <a:latin typeface="Proxima Nova" panose="02000506030000020004" pitchFamily="2" charset="0"/>
              </a:rPr>
              <a:t>Noise</a:t>
            </a:r>
            <a:endParaRPr kumimoji="1" lang="ko-Kore-KR" altLang="en-US" sz="14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405BC9-5CE2-FD15-AFDA-1319D93AA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56" y="2376104"/>
            <a:ext cx="9271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75D79B-EDC9-D533-1B8A-E44E85C6F5E4}"/>
              </a:ext>
            </a:extLst>
          </p:cNvPr>
          <p:cNvSpPr txBox="1"/>
          <p:nvPr/>
        </p:nvSpPr>
        <p:spPr>
          <a:xfrm>
            <a:off x="2521771" y="2419726"/>
            <a:ext cx="285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/>
                </a:solidFill>
                <a:latin typeface="Proxima Nova" panose="02000506030000020004" pitchFamily="2" charset="0"/>
              </a:rPr>
              <a:t>: Positive geometric sequence</a:t>
            </a:r>
            <a:endParaRPr kumimoji="1" lang="ko-Kore-KR" altLang="en-US" sz="14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2FAA94-5844-9A31-1496-DC4C4ED92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57" y="2367940"/>
            <a:ext cx="2628900" cy="431800"/>
          </a:xfrm>
          <a:prstGeom prst="rect">
            <a:avLst/>
          </a:prstGeom>
        </p:spPr>
      </p:pic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6377C7C-AF60-A9B6-96EC-F4CF491733B2}"/>
              </a:ext>
            </a:extLst>
          </p:cNvPr>
          <p:cNvSpPr/>
          <p:nvPr/>
        </p:nvSpPr>
        <p:spPr>
          <a:xfrm>
            <a:off x="564789" y="3229484"/>
            <a:ext cx="8014953" cy="12076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" altLang="ko-Kore-KR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D5136-F000-1A41-B4EF-6983C6D70FE1}"/>
              </a:ext>
            </a:extLst>
          </p:cNvPr>
          <p:cNvSpPr txBox="1"/>
          <p:nvPr/>
        </p:nvSpPr>
        <p:spPr>
          <a:xfrm>
            <a:off x="589280" y="3258073"/>
            <a:ext cx="127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tx1"/>
                </a:solidFill>
                <a:latin typeface="Proxima Nova" panose="02000506030000020004" pitchFamily="2" charset="0"/>
              </a:rPr>
              <a:t>Perturbation</a:t>
            </a:r>
            <a:endParaRPr kumimoji="1" lang="ko-Kore-KR" altLang="en-US" sz="14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5DC435-5DBD-BEAA-EA10-DA5394666C8E}"/>
                  </a:ext>
                </a:extLst>
              </p:cNvPr>
              <p:cNvSpPr txBox="1"/>
              <p:nvPr/>
            </p:nvSpPr>
            <p:spPr>
              <a:xfrm>
                <a:off x="1302572" y="3574307"/>
                <a:ext cx="2850331" cy="65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1" lang="en-US" altLang="ko-Kore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≜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ko-Kore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kumimoji="1" lang="en-US" altLang="ko-Kore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kumimoji="1" lang="en-US" altLang="ko-Kore-KR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ko-Kore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ko-Kore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ko-Kore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  <m:r>
                            <a:rPr kumimoji="1" lang="en-US" altLang="ko-Kore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ore-KR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nary>
                    </m:oMath>
                  </m:oMathPara>
                </a14:m>
                <a:endParaRPr kumimoji="1" lang="ko-Kore-KR" altLang="en-US" sz="14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D5DC435-5DBD-BEAA-EA10-DA5394666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72" y="3574307"/>
                <a:ext cx="2850331" cy="657359"/>
              </a:xfrm>
              <a:prstGeom prst="rect">
                <a:avLst/>
              </a:prstGeom>
              <a:blipFill>
                <a:blip r:embed="rId5"/>
                <a:stretch>
                  <a:fillRect t="-122642" b="-17547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화살표: 오른쪽 17">
            <a:extLst>
              <a:ext uri="{FF2B5EF4-FFF2-40B4-BE49-F238E27FC236}">
                <a16:creationId xmlns:a16="http://schemas.microsoft.com/office/drawing/2014/main" id="{B3A17ED2-3AEB-AFB2-721A-3916294F8192}"/>
              </a:ext>
            </a:extLst>
          </p:cNvPr>
          <p:cNvSpPr/>
          <p:nvPr/>
        </p:nvSpPr>
        <p:spPr>
          <a:xfrm>
            <a:off x="4152903" y="3765469"/>
            <a:ext cx="303356" cy="2601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9B102B-289E-0407-7985-7706DDB73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7506" y="3750128"/>
            <a:ext cx="3625407" cy="28492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C5B665-7193-7F8E-6024-6F2D9D38E6A0}"/>
              </a:ext>
            </a:extLst>
          </p:cNvPr>
          <p:cNvSpPr/>
          <p:nvPr/>
        </p:nvSpPr>
        <p:spPr>
          <a:xfrm>
            <a:off x="7339693" y="3733800"/>
            <a:ext cx="653143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EEC876A-FF87-734A-6333-FB75BC33C30A}"/>
              </a:ext>
            </a:extLst>
          </p:cNvPr>
          <p:cNvSpPr/>
          <p:nvPr/>
        </p:nvSpPr>
        <p:spPr>
          <a:xfrm>
            <a:off x="6992342" y="4026887"/>
            <a:ext cx="653143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FCB808-FEC5-5827-7634-99CF2BD5DC2B}"/>
              </a:ext>
            </a:extLst>
          </p:cNvPr>
          <p:cNvSpPr/>
          <p:nvPr/>
        </p:nvSpPr>
        <p:spPr>
          <a:xfrm>
            <a:off x="5947522" y="3721668"/>
            <a:ext cx="805266" cy="347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84EA82-72DC-0C64-E635-B769267F0964}"/>
              </a:ext>
            </a:extLst>
          </p:cNvPr>
          <p:cNvSpPr txBox="1"/>
          <p:nvPr/>
        </p:nvSpPr>
        <p:spPr>
          <a:xfrm>
            <a:off x="4863534" y="4057870"/>
            <a:ext cx="2973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400" b="1" dirty="0">
                <a:solidFill>
                  <a:schemeClr val="tx1"/>
                </a:solidFill>
                <a:latin typeface="Proxima Nova" panose="02000506030000020004" pitchFamily="2" charset="0"/>
              </a:rPr>
              <a:t>Noise Conditional Score Network</a:t>
            </a:r>
            <a:endParaRPr kumimoji="1" lang="ko-Kore-KR" altLang="en-US" sz="14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567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NCSNs via score matching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CC5483-947A-041E-43A3-66C3F8155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07" y="2124592"/>
            <a:ext cx="3352800" cy="317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E0563A-3D7C-5999-17DD-17D2F0C0B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821" y="2124592"/>
            <a:ext cx="3467100" cy="31750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F2DF2155-0A71-9B77-52AB-AD0943758BC1}"/>
              </a:ext>
            </a:extLst>
          </p:cNvPr>
          <p:cNvSpPr/>
          <p:nvPr/>
        </p:nvSpPr>
        <p:spPr>
          <a:xfrm>
            <a:off x="4343632" y="2103060"/>
            <a:ext cx="351064" cy="3605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83FBE5-23D8-317E-F891-B89A4FCAD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864" y="2815074"/>
            <a:ext cx="6578600" cy="863600"/>
          </a:xfrm>
          <a:prstGeom prst="rect">
            <a:avLst/>
          </a:prstGeom>
        </p:spPr>
      </p:pic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D2F2FB01-6EEA-2D87-7D00-9B6A446C08DF}"/>
              </a:ext>
            </a:extLst>
          </p:cNvPr>
          <p:cNvSpPr/>
          <p:nvPr/>
        </p:nvSpPr>
        <p:spPr>
          <a:xfrm>
            <a:off x="4221168" y="2720219"/>
            <a:ext cx="530679" cy="170115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BBB47A-CEC4-01B0-C91A-9FBF3B232F9D}"/>
              </a:ext>
            </a:extLst>
          </p:cNvPr>
          <p:cNvSpPr txBox="1"/>
          <p:nvPr/>
        </p:nvSpPr>
        <p:spPr>
          <a:xfrm>
            <a:off x="2544905" y="3565142"/>
            <a:ext cx="388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“Denoising score matching” objective</a:t>
            </a:r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6D4FEB9E-F35F-07FA-8C9C-3FB9535D319F}"/>
              </a:ext>
            </a:extLst>
          </p:cNvPr>
          <p:cNvSpPr/>
          <p:nvPr/>
        </p:nvSpPr>
        <p:spPr>
          <a:xfrm>
            <a:off x="4221168" y="3932113"/>
            <a:ext cx="530679" cy="170115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59FD83-9BFC-1E5B-65D4-E35BDDBB65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450" y="4198859"/>
            <a:ext cx="3164114" cy="6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8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090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8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8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NCSNs via score matching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59FD83-9BFC-1E5B-65D4-E35BDDBB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0" y="2485666"/>
            <a:ext cx="3727890" cy="778962"/>
          </a:xfrm>
          <a:prstGeom prst="rect">
            <a:avLst/>
          </a:prstGeom>
        </p:spPr>
      </p:pic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0673E1F6-0013-08BB-7563-1078D58AAF84}"/>
              </a:ext>
            </a:extLst>
          </p:cNvPr>
          <p:cNvSpPr/>
          <p:nvPr/>
        </p:nvSpPr>
        <p:spPr>
          <a:xfrm>
            <a:off x="4622095" y="2703308"/>
            <a:ext cx="351064" cy="3605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A370E5-B8DD-E9F4-661C-43FF3F8FA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944" y="2740072"/>
            <a:ext cx="1079500" cy="33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2C7755-FDC0-9FE8-8B15-4821C7097F06}"/>
              </a:ext>
            </a:extLst>
          </p:cNvPr>
          <p:cNvSpPr txBox="1"/>
          <p:nvPr/>
        </p:nvSpPr>
        <p:spPr>
          <a:xfrm>
            <a:off x="6170827" y="2727003"/>
            <a:ext cx="2850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chemeClr val="tx1"/>
                </a:solidFill>
                <a:latin typeface="Proxima Nova" panose="02000506030000020004" pitchFamily="2" charset="0"/>
              </a:rPr>
              <a:t>: Optimal score network</a:t>
            </a:r>
            <a:endParaRPr kumimoji="1" lang="ko-Kore-KR" altLang="en-US" sz="14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2ABE8D-F6A2-735F-6437-7C2C376F2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944" y="3315228"/>
            <a:ext cx="3111500" cy="330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603331-F130-1F54-4F2C-E3B46A981659}"/>
                  </a:ext>
                </a:extLst>
              </p:cNvPr>
              <p:cNvSpPr txBox="1"/>
              <p:nvPr/>
            </p:nvSpPr>
            <p:spPr>
              <a:xfrm>
                <a:off x="5078838" y="3635654"/>
                <a:ext cx="2850331" cy="311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f</a:t>
                </a:r>
                <a:r>
                  <a:rPr kumimoji="1" lang="en-US" altLang="ko-Kore-KR" sz="1400" b="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or all </a:t>
                </a:r>
                <a14:m>
                  <m:oMath xmlns:m="http://schemas.openxmlformats.org/officeDocument/2006/math">
                    <m:r>
                      <a:rPr kumimoji="1" lang="en-US" altLang="ko-Kore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∈{1,2,⋯,</m:t>
                    </m:r>
                    <m:r>
                      <a:rPr kumimoji="1" lang="en-US" altLang="ko-Kore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kumimoji="1" lang="en-US" altLang="ko-Kore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ko-Kore-KR" altLang="en-US" sz="14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603331-F130-1F54-4F2C-E3B46A981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838" y="3635654"/>
                <a:ext cx="2850331" cy="311817"/>
              </a:xfrm>
              <a:prstGeom prst="rect">
                <a:avLst/>
              </a:prstGeom>
              <a:blipFill>
                <a:blip r:embed="rId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027F08D5-7CC6-A786-A00C-38F7E949F89A}"/>
              </a:ext>
            </a:extLst>
          </p:cNvPr>
          <p:cNvSpPr/>
          <p:nvPr/>
        </p:nvSpPr>
        <p:spPr>
          <a:xfrm>
            <a:off x="4625297" y="3365674"/>
            <a:ext cx="351064" cy="3605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1588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NCSNs via score matching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59FD83-9BFC-1E5B-65D4-E35BDDBB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03" y="1953775"/>
            <a:ext cx="3727890" cy="7789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CFAA5B-F9F5-0530-C494-CCF656746EED}"/>
              </a:ext>
            </a:extLst>
          </p:cNvPr>
          <p:cNvSpPr/>
          <p:nvPr/>
        </p:nvSpPr>
        <p:spPr>
          <a:xfrm>
            <a:off x="4223469" y="2169468"/>
            <a:ext cx="583907" cy="347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04127911-F1D6-C03D-3744-604FE9105AD2}"/>
                  </a:ext>
                </a:extLst>
              </p:cNvPr>
              <p:cNvSpPr/>
              <p:nvPr/>
            </p:nvSpPr>
            <p:spPr>
              <a:xfrm>
                <a:off x="5721474" y="2056905"/>
                <a:ext cx="1698173" cy="57270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ro" altLang="ko-Kore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ore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ore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Selection</a:t>
                </a:r>
              </a:p>
            </p:txBody>
          </p:sp>
        </mc:Choice>
        <mc:Fallback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04127911-F1D6-C03D-3744-604FE9105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474" y="2056905"/>
                <a:ext cx="1698173" cy="57270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64A188D-74F8-9B3C-845B-BCEF0E16D865}"/>
              </a:ext>
            </a:extLst>
          </p:cNvPr>
          <p:cNvSpPr/>
          <p:nvPr/>
        </p:nvSpPr>
        <p:spPr>
          <a:xfrm>
            <a:off x="1773666" y="2918219"/>
            <a:ext cx="1698173" cy="36988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Ideal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608584-67F4-A5AD-7D8C-A4E856271ACD}"/>
                  </a:ext>
                </a:extLst>
              </p:cNvPr>
              <p:cNvSpPr txBox="1"/>
              <p:nvPr/>
            </p:nvSpPr>
            <p:spPr>
              <a:xfrm>
                <a:off x="4339067" y="2835385"/>
                <a:ext cx="3849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Values of </a:t>
                </a:r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ro" altLang="ko-Kore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ore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ore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ore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”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∈{1, 2, ⋯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kumimoji="1" lang="en-US" altLang="ko-Kore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b="1" dirty="0">
                  <a:solidFill>
                    <a:sysClr val="windowText" lastClr="000000"/>
                  </a:solidFill>
                  <a:latin typeface="Proxima Nova" panose="020B0600000101010101" charset="0"/>
                </a:endParaRPr>
              </a:p>
              <a:p>
                <a:r>
                  <a:rPr lang="en-US" altLang="ko-KR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Roughly of the same order of magnitude</a:t>
                </a:r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608584-67F4-A5AD-7D8C-A4E856271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067" y="2835385"/>
                <a:ext cx="3849712" cy="523220"/>
              </a:xfrm>
              <a:prstGeom prst="rect">
                <a:avLst/>
              </a:prstGeom>
              <a:blipFill>
                <a:blip r:embed="rId5"/>
                <a:stretch>
                  <a:fillRect l="-329" t="-2381" b="-952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8C106094-B055-5A54-907B-670281052783}"/>
              </a:ext>
            </a:extLst>
          </p:cNvPr>
          <p:cNvSpPr/>
          <p:nvPr/>
        </p:nvSpPr>
        <p:spPr>
          <a:xfrm>
            <a:off x="3673929" y="2916159"/>
            <a:ext cx="611160" cy="3605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BF06B3-6D5D-2E6C-93B0-ED8E4EED0C29}"/>
                  </a:ext>
                </a:extLst>
              </p:cNvPr>
              <p:cNvSpPr txBox="1"/>
              <p:nvPr/>
            </p:nvSpPr>
            <p:spPr>
              <a:xfrm>
                <a:off x="2223345" y="3463944"/>
                <a:ext cx="2456340" cy="371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kumimoji="1" lang="en-US" altLang="ko-Kore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kumimoji="1" lang="en-US" altLang="ko-Kore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kumimoji="1" lang="en-US" altLang="ko-Kore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kumimoji="1" lang="en-US" altLang="ko-Kore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ore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kumimoji="1" lang="en-US" altLang="ko-Kore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ko-Kore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ore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type m:val="skw"/>
                          <m:ctrlPr>
                            <a:rPr kumimoji="1" lang="en-US" altLang="ko-Kore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kumimoji="1" lang="ko-Kore-KR" altLang="en-US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BF06B3-6D5D-2E6C-93B0-ED8E4EED0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345" y="3463944"/>
                <a:ext cx="2456340" cy="371640"/>
              </a:xfrm>
              <a:prstGeom prst="rect">
                <a:avLst/>
              </a:prstGeom>
              <a:blipFill>
                <a:blip r:embed="rId6"/>
                <a:stretch>
                  <a:fillRect t="-130000" b="-19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6CC90108-BB60-36A8-3B17-1D8D77A02059}"/>
              </a:ext>
            </a:extLst>
          </p:cNvPr>
          <p:cNvSpPr/>
          <p:nvPr/>
        </p:nvSpPr>
        <p:spPr>
          <a:xfrm>
            <a:off x="4506074" y="3479922"/>
            <a:ext cx="611160" cy="3605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F3F84C-E975-F872-1F40-CA44029FE782}"/>
                  </a:ext>
                </a:extLst>
              </p:cNvPr>
              <p:cNvSpPr txBox="1"/>
              <p:nvPr/>
            </p:nvSpPr>
            <p:spPr>
              <a:xfrm>
                <a:off x="4572000" y="3497030"/>
                <a:ext cx="24563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" altLang="ko-Kore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ore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ore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ko-Kore-KR" altLang="en-US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F3F84C-E975-F872-1F40-CA44029F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97030"/>
                <a:ext cx="245634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2551E745-675B-C6A1-9F23-B9460C1E089D}"/>
              </a:ext>
            </a:extLst>
          </p:cNvPr>
          <p:cNvSpPr/>
          <p:nvPr/>
        </p:nvSpPr>
        <p:spPr>
          <a:xfrm>
            <a:off x="4221168" y="3980659"/>
            <a:ext cx="530679" cy="170115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EA036848-1CEA-5A83-53FA-B5FFE4E160E8}"/>
                  </a:ext>
                </a:extLst>
              </p:cNvPr>
              <p:cNvSpPr/>
              <p:nvPr/>
            </p:nvSpPr>
            <p:spPr>
              <a:xfrm>
                <a:off x="2007475" y="4305923"/>
                <a:ext cx="5020865" cy="57270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" altLang="ko-Kore-KR" sz="17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ore-KR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ore-KR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ore-K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ore-KR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ore-K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ore-K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ore-K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ore-K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altLang="ko-Kore-K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altLang="ko-Kore-K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ore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altLang="ko-Kore-KR" sz="1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ko-Kore-KR" sz="1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ore-K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ore-K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altLang="ko-Kore-K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ore-K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lang="en-US" altLang="ko-Kore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altLang="ko-Kore-K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ko-Kore-K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ore-KR" sz="17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ore-KR" sz="17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  <m:r>
                                        <a:rPr lang="en-US" altLang="ko-Kore-K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ore-K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altLang="ko-Kore-K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b>
                          <m: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ore-K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o" altLang="ko-Kore-KR" sz="17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EA036848-1CEA-5A83-53FA-B5FFE4E16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475" y="4305923"/>
                <a:ext cx="5020865" cy="57270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640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NCSNs via score matching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EA036848-1CEA-5A83-53FA-B5FFE4E160E8}"/>
                  </a:ext>
                </a:extLst>
              </p:cNvPr>
              <p:cNvSpPr/>
              <p:nvPr/>
            </p:nvSpPr>
            <p:spPr>
              <a:xfrm>
                <a:off x="2061567" y="2133743"/>
                <a:ext cx="5020865" cy="57270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o" altLang="ko-Kore-KR" sz="17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ore-KR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ore-KR" sz="17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ore-K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ore-KR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ore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ko-Kore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ore-K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ore-K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ore-K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ore-KR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altLang="ko-Kore-K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altLang="ko-Kore-K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ore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ore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sSub>
                                <m:sSubPr>
                                  <m:ctrlPr>
                                    <a:rPr lang="en-US" altLang="ko-Kore-KR" sz="1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altLang="ko-Kore-KR" sz="1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ore-K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ko-Kore-K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ore-K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altLang="ko-Kore-K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ore-K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  <m:r>
                                <a:rPr lang="en-US" altLang="ko-Kore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altLang="ko-Kore-KR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altLang="ko-Kore-K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ko-Kore-KR" sz="17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ore-KR" sz="17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  <m:r>
                                        <a:rPr lang="en-US" altLang="ko-Kore-K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ko-Kore-KR" sz="17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num>
                                    <m:den>
                                      <m:r>
                                        <a:rPr lang="en-US" altLang="ko-Kore-KR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  <m:sub>
                          <m: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ore-KR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ore-KR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ro" altLang="ko-Kore-KR" sz="17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EA036848-1CEA-5A83-53FA-B5FFE4E16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567" y="2133743"/>
                <a:ext cx="5020865" cy="5727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665076-4DD0-4706-289C-28B6F52CEB9F}"/>
                  </a:ext>
                </a:extLst>
              </p:cNvPr>
              <p:cNvSpPr txBox="1"/>
              <p:nvPr/>
            </p:nvSpPr>
            <p:spPr>
              <a:xfrm>
                <a:off x="2061567" y="2791514"/>
                <a:ext cx="2456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ore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altLang="ko-Kore-KR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ore-KR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ko-Kore-KR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altLang="ko-Kore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ko-Kore-KR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ore-KR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altLang="ko-Kore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ore-K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ko-Kore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ko-Kore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ko-Kore-KR" altLang="en-US" sz="18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665076-4DD0-4706-289C-28B6F52C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567" y="2791514"/>
                <a:ext cx="24563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5EAD29-1515-FA97-9764-D35409D90BD9}"/>
                  </a:ext>
                </a:extLst>
              </p:cNvPr>
              <p:cNvSpPr txBox="1"/>
              <p:nvPr/>
            </p:nvSpPr>
            <p:spPr>
              <a:xfrm>
                <a:off x="4571999" y="2751046"/>
                <a:ext cx="2456340" cy="42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ko-Kore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ore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̃"/>
                                  <m:ctrlPr>
                                    <a:rPr lang="en-US" altLang="ko-Kore-KR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ore-KR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altLang="ko-Kore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ore-KR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num>
                            <m:den>
                              <m:r>
                                <a:rPr lang="en-US" altLang="ko-Kore-K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box>
                      <m:r>
                        <a:rPr lang="en-US" altLang="ko-Kore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ko-Kore-K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altLang="ko-Kore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en-US" altLang="ko-Kore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ko-Kore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18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5EAD29-1515-FA97-9764-D35409D90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51046"/>
                <a:ext cx="2456340" cy="429220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아래쪽 화살표[D] 4">
            <a:extLst>
              <a:ext uri="{FF2B5EF4-FFF2-40B4-BE49-F238E27FC236}">
                <a16:creationId xmlns:a16="http://schemas.microsoft.com/office/drawing/2014/main" id="{D97A8ED0-EA0E-C17D-4C44-68839DC7D86B}"/>
              </a:ext>
            </a:extLst>
          </p:cNvPr>
          <p:cNvSpPr/>
          <p:nvPr/>
        </p:nvSpPr>
        <p:spPr>
          <a:xfrm>
            <a:off x="4306659" y="3202875"/>
            <a:ext cx="530679" cy="170115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E0CAEF-FBE6-0AFF-50DA-9AB2910B4BBB}"/>
                  </a:ext>
                </a:extLst>
              </p:cNvPr>
              <p:cNvSpPr txBox="1"/>
              <p:nvPr/>
            </p:nvSpPr>
            <p:spPr>
              <a:xfrm>
                <a:off x="1575706" y="3382363"/>
                <a:ext cx="60089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Consequently, the order of magnitude of </a:t>
                </a:r>
                <a14:m>
                  <m:oMath xmlns:m="http://schemas.openxmlformats.org/officeDocument/2006/math">
                    <m:r>
                      <a:rPr lang="ro" altLang="ko-Kore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ore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ko-Kore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en-US" altLang="ko-Kore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ore-KR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altLang="ko-Kore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ore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kumimoji="1" lang="en-US" altLang="ko-Kore-KR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becomes </a:t>
                </a:r>
                <a:r>
                  <a:rPr kumimoji="1" lang="en-US" altLang="ko-Kore-KR" sz="16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not dependent on </a:t>
                </a:r>
                <a14:m>
                  <m:oMath xmlns:m="http://schemas.openxmlformats.org/officeDocument/2006/math">
                    <m:r>
                      <a:rPr lang="en-US" altLang="ko-Kore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1" lang="en-US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:endParaRPr kumimoji="1" lang="ko-Kore-KR" altLang="en-US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E0CAEF-FBE6-0AFF-50DA-9AB2910B4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706" y="3382363"/>
                <a:ext cx="6008914" cy="584775"/>
              </a:xfrm>
              <a:prstGeom prst="rect">
                <a:avLst/>
              </a:prstGeom>
              <a:blipFill>
                <a:blip r:embed="rId6"/>
                <a:stretch>
                  <a:fillRect t="-4255" b="-1276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A715D4A7-3056-23A3-4963-A63B56E62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3535" y="4262452"/>
            <a:ext cx="2971366" cy="645565"/>
          </a:xfrm>
          <a:prstGeom prst="rect">
            <a:avLst/>
          </a:prstGeom>
        </p:spPr>
      </p:pic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889FD556-EF4C-E644-44BB-33728D958202}"/>
              </a:ext>
            </a:extLst>
          </p:cNvPr>
          <p:cNvSpPr/>
          <p:nvPr/>
        </p:nvSpPr>
        <p:spPr>
          <a:xfrm>
            <a:off x="4306658" y="4020006"/>
            <a:ext cx="530679" cy="170115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E66A48C8-13A9-7D11-5F36-793859112ACA}"/>
              </a:ext>
            </a:extLst>
          </p:cNvPr>
          <p:cNvSpPr/>
          <p:nvPr/>
        </p:nvSpPr>
        <p:spPr>
          <a:xfrm>
            <a:off x="4517907" y="4412808"/>
            <a:ext cx="319430" cy="3605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E9C56B-BB26-950B-852B-04B92D0584F1}"/>
              </a:ext>
            </a:extLst>
          </p:cNvPr>
          <p:cNvSpPr txBox="1"/>
          <p:nvPr/>
        </p:nvSpPr>
        <p:spPr>
          <a:xfrm>
            <a:off x="4836047" y="4439881"/>
            <a:ext cx="3977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Tractable &amp; Quantitative comparison is possible</a:t>
            </a:r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601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NCSN inference via annealed Langevin Dynamics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A0F313-8375-DC81-62DA-A8E0B136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3" y="1812400"/>
            <a:ext cx="4106736" cy="3071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A27AE6-EFB0-4D3A-79FD-9FDAD85BB5CD}"/>
              </a:ext>
            </a:extLst>
          </p:cNvPr>
          <p:cNvSpPr/>
          <p:nvPr/>
        </p:nvSpPr>
        <p:spPr>
          <a:xfrm>
            <a:off x="500555" y="2467875"/>
            <a:ext cx="1075152" cy="260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DFEA7AD0-ADEC-D4B0-2074-69FC8E53F6A1}"/>
              </a:ext>
            </a:extLst>
          </p:cNvPr>
          <p:cNvSpPr/>
          <p:nvPr/>
        </p:nvSpPr>
        <p:spPr>
          <a:xfrm>
            <a:off x="1689275" y="2484203"/>
            <a:ext cx="2653872" cy="21667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D47ED-404C-21F5-9589-7A466DAA2345}"/>
              </a:ext>
            </a:extLst>
          </p:cNvPr>
          <p:cNvSpPr txBox="1"/>
          <p:nvPr/>
        </p:nvSpPr>
        <p:spPr>
          <a:xfrm>
            <a:off x="4456714" y="2444690"/>
            <a:ext cx="4290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Initialize samples from some </a:t>
            </a:r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fixed prior distribution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5F411-1A11-BD50-94DB-1F7696D17417}"/>
              </a:ext>
            </a:extLst>
          </p:cNvPr>
          <p:cNvSpPr txBox="1"/>
          <p:nvPr/>
        </p:nvSpPr>
        <p:spPr>
          <a:xfrm>
            <a:off x="6985610" y="2687612"/>
            <a:ext cx="1178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Uniform Noise</a:t>
            </a:r>
            <a:endParaRPr kumimoji="1" lang="ko-Kore-KR" altLang="en-US" sz="12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114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NCSN inference via annealed Langevin Dynamics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A0F313-8375-DC81-62DA-A8E0B136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3" y="1812400"/>
            <a:ext cx="4106736" cy="3071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A27AE6-EFB0-4D3A-79FD-9FDAD85BB5CD}"/>
              </a:ext>
            </a:extLst>
          </p:cNvPr>
          <p:cNvSpPr/>
          <p:nvPr/>
        </p:nvSpPr>
        <p:spPr>
          <a:xfrm>
            <a:off x="500554" y="2655804"/>
            <a:ext cx="3655339" cy="1468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DFEA7AD0-ADEC-D4B0-2074-69FC8E53F6A1}"/>
              </a:ext>
            </a:extLst>
          </p:cNvPr>
          <p:cNvSpPr/>
          <p:nvPr/>
        </p:nvSpPr>
        <p:spPr>
          <a:xfrm>
            <a:off x="4229036" y="3095863"/>
            <a:ext cx="211227" cy="102804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D47ED-404C-21F5-9589-7A466DAA2345}"/>
              </a:ext>
            </a:extLst>
          </p:cNvPr>
          <p:cNvSpPr txBox="1"/>
          <p:nvPr/>
        </p:nvSpPr>
        <p:spPr>
          <a:xfrm>
            <a:off x="4542207" y="2514667"/>
            <a:ext cx="418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Initial Steps</a:t>
            </a:r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8829004-3090-3C71-4C6D-D2CCE9F7A493}"/>
              </a:ext>
            </a:extLst>
          </p:cNvPr>
          <p:cNvSpPr/>
          <p:nvPr/>
        </p:nvSpPr>
        <p:spPr>
          <a:xfrm>
            <a:off x="4490393" y="2497551"/>
            <a:ext cx="4341907" cy="3248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" altLang="ko-Kore-KR" sz="17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69B4D-E9AE-07A4-30B4-913593DC0395}"/>
              </a:ext>
            </a:extLst>
          </p:cNvPr>
          <p:cNvSpPr txBox="1"/>
          <p:nvPr/>
        </p:nvSpPr>
        <p:spPr>
          <a:xfrm>
            <a:off x="5551751" y="3010771"/>
            <a:ext cx="203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Less low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density regions</a:t>
            </a:r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347E0B-1C41-BEB1-ADA1-DDAC2AA3ABE2}"/>
              </a:ext>
            </a:extLst>
          </p:cNvPr>
          <p:cNvSpPr txBox="1"/>
          <p:nvPr/>
        </p:nvSpPr>
        <p:spPr>
          <a:xfrm>
            <a:off x="5525323" y="3531043"/>
            <a:ext cx="203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More accurate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score estimation</a:t>
            </a:r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10CD6D-42CE-CEC6-3BCC-F20AC82E89E2}"/>
              </a:ext>
            </a:extLst>
          </p:cNvPr>
          <p:cNvSpPr txBox="1"/>
          <p:nvPr/>
        </p:nvSpPr>
        <p:spPr>
          <a:xfrm>
            <a:off x="5533936" y="4060115"/>
            <a:ext cx="2036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Faster mixing of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Langevin Dynamics</a:t>
            </a:r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7045FAE-070F-5FD2-8E57-EED49083EDB8}"/>
              </a:ext>
            </a:extLst>
          </p:cNvPr>
          <p:cNvSpPr/>
          <p:nvPr/>
        </p:nvSpPr>
        <p:spPr>
          <a:xfrm>
            <a:off x="5544422" y="2995271"/>
            <a:ext cx="2017621" cy="164590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" altLang="ko-Kore-KR" sz="17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D978E-E808-3507-4EBB-31C1B01A6863}"/>
                  </a:ext>
                </a:extLst>
              </p:cNvPr>
              <p:cNvSpPr txBox="1"/>
              <p:nvPr/>
            </p:nvSpPr>
            <p:spPr>
              <a:xfrm>
                <a:off x="4449572" y="3535770"/>
                <a:ext cx="7820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Large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AD978E-E808-3507-4EBB-31C1B01A6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572" y="3535770"/>
                <a:ext cx="782073" cy="523220"/>
              </a:xfrm>
              <a:prstGeom prst="rect">
                <a:avLst/>
              </a:prstGeom>
              <a:blipFill>
                <a:blip r:embed="rId4"/>
                <a:stretch>
                  <a:fillRect t="-238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8C4656FA-74D0-E281-75BB-1A4D7BBB9B8B}"/>
              </a:ext>
            </a:extLst>
          </p:cNvPr>
          <p:cNvSpPr/>
          <p:nvPr/>
        </p:nvSpPr>
        <p:spPr>
          <a:xfrm>
            <a:off x="5154035" y="3720947"/>
            <a:ext cx="265968" cy="21667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2DE16E2E-2C15-1DFD-7388-2C7322825CE7}"/>
              </a:ext>
            </a:extLst>
          </p:cNvPr>
          <p:cNvSpPr/>
          <p:nvPr/>
        </p:nvSpPr>
        <p:spPr>
          <a:xfrm>
            <a:off x="7682049" y="3716351"/>
            <a:ext cx="265968" cy="21667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412C0B-329F-67C5-FD88-2CC021D68E61}"/>
                  </a:ext>
                </a:extLst>
              </p:cNvPr>
              <p:cNvSpPr txBox="1"/>
              <p:nvPr/>
            </p:nvSpPr>
            <p:spPr>
              <a:xfrm>
                <a:off x="7919603" y="3399198"/>
                <a:ext cx="782073" cy="866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Good</a:t>
                </a:r>
              </a:p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samples</a:t>
                </a:r>
              </a:p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for</a:t>
                </a:r>
              </a:p>
              <a:p>
                <a:pPr algn="ctr"/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ore-KR" altLang="en-US" sz="12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412C0B-329F-67C5-FD88-2CC021D68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603" y="3399198"/>
                <a:ext cx="782073" cy="8660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94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NCSN inference via annealed Langevin Dynamics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A0F313-8375-DC81-62DA-A8E0B136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3" y="1812400"/>
            <a:ext cx="4106736" cy="3071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A27AE6-EFB0-4D3A-79FD-9FDAD85BB5CD}"/>
              </a:ext>
            </a:extLst>
          </p:cNvPr>
          <p:cNvSpPr/>
          <p:nvPr/>
        </p:nvSpPr>
        <p:spPr>
          <a:xfrm>
            <a:off x="500554" y="2655804"/>
            <a:ext cx="3655339" cy="1679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DFEA7AD0-ADEC-D4B0-2074-69FC8E53F6A1}"/>
              </a:ext>
            </a:extLst>
          </p:cNvPr>
          <p:cNvSpPr/>
          <p:nvPr/>
        </p:nvSpPr>
        <p:spPr>
          <a:xfrm>
            <a:off x="4229036" y="3095863"/>
            <a:ext cx="211227" cy="102804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D47ED-404C-21F5-9589-7A466DAA2345}"/>
              </a:ext>
            </a:extLst>
          </p:cNvPr>
          <p:cNvSpPr txBox="1"/>
          <p:nvPr/>
        </p:nvSpPr>
        <p:spPr>
          <a:xfrm>
            <a:off x="4542207" y="2669783"/>
            <a:ext cx="418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Sampling Process</a:t>
            </a:r>
            <a:endParaRPr kumimoji="1" lang="ko-Kore-KR" altLang="en-US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8829004-3090-3C71-4C6D-D2CCE9F7A493}"/>
              </a:ext>
            </a:extLst>
          </p:cNvPr>
          <p:cNvSpPr/>
          <p:nvPr/>
        </p:nvSpPr>
        <p:spPr>
          <a:xfrm>
            <a:off x="4490393" y="2652667"/>
            <a:ext cx="4341907" cy="32489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" altLang="ko-Kore-KR" sz="17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69B4D-E9AE-07A4-30B4-913593DC0395}"/>
              </a:ext>
            </a:extLst>
          </p:cNvPr>
          <p:cNvSpPr txBox="1"/>
          <p:nvPr/>
        </p:nvSpPr>
        <p:spPr>
          <a:xfrm>
            <a:off x="4486508" y="3085209"/>
            <a:ext cx="225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During Sampling Process,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70181-9A87-DA25-C2B9-454070134AC9}"/>
              </a:ext>
            </a:extLst>
          </p:cNvPr>
          <p:cNvSpPr txBox="1"/>
          <p:nvPr/>
        </p:nvSpPr>
        <p:spPr>
          <a:xfrm>
            <a:off x="5037364" y="3440897"/>
            <a:ext cx="360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tx1"/>
                </a:solidFill>
                <a:latin typeface="Proxima Nova" panose="02000506030000020004" pitchFamily="2" charset="0"/>
              </a:rPr>
              <a:t>Score Estimation &amp; Langevin Dynamics</a:t>
            </a:r>
          </a:p>
          <a:p>
            <a:r>
              <a:rPr kumimoji="1" lang="en-US" altLang="ko-Kore-KR" b="1" dirty="0">
                <a:solidFill>
                  <a:schemeClr val="tx1"/>
                </a:solidFill>
                <a:latin typeface="Proxima Nova" panose="02000506030000020004" pitchFamily="2" charset="0"/>
              </a:rPr>
              <a:t>enhances in high density regions</a:t>
            </a:r>
            <a:endParaRPr kumimoji="1" lang="ko-Kore-KR" altLang="en-US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B6428782-165B-0FA2-FFA8-BF7E84D14431}"/>
              </a:ext>
            </a:extLst>
          </p:cNvPr>
          <p:cNvSpPr/>
          <p:nvPr/>
        </p:nvSpPr>
        <p:spPr>
          <a:xfrm>
            <a:off x="4572000" y="3577584"/>
            <a:ext cx="465364" cy="26010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BC5E5B-4B15-2D64-B427-B0E9B2B6B7FA}"/>
                  </a:ext>
                </a:extLst>
              </p:cNvPr>
              <p:cNvSpPr txBox="1"/>
              <p:nvPr/>
            </p:nvSpPr>
            <p:spPr>
              <a:xfrm>
                <a:off x="5037364" y="4055366"/>
                <a:ext cx="3606082" cy="292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ore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ore-K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sSub>
                          <m:sSubPr>
                            <m:ctrlPr>
                              <a:rPr kumimoji="1" lang="en-US" altLang="ko-Kore-KR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results in samples with good quality</a:t>
                </a:r>
                <a:endParaRPr kumimoji="1" lang="ko-Kore-KR" altLang="en-US" sz="12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BC5E5B-4B15-2D64-B427-B0E9B2B6B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364" y="4055366"/>
                <a:ext cx="3606082" cy="292901"/>
              </a:xfrm>
              <a:prstGeom prst="rect">
                <a:avLst/>
              </a:prstGeom>
              <a:blipFill>
                <a:blip r:embed="rId4"/>
                <a:stretch>
                  <a:fillRect t="-4167" b="-8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71478AC5-F290-E169-CB5E-D7E89CCB2242}"/>
              </a:ext>
            </a:extLst>
          </p:cNvPr>
          <p:cNvSpPr/>
          <p:nvPr/>
        </p:nvSpPr>
        <p:spPr>
          <a:xfrm>
            <a:off x="4572000" y="4069798"/>
            <a:ext cx="465364" cy="26010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2250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NCSN inference via annealed Langevin Dynamics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56326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2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Noise Conditional Score Networks (NCSN)</a:t>
            </a:r>
            <a:endParaRPr sz="2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95F1DE7A-C0A5-55BA-A33E-BE13FA59EB28}"/>
                  </a:ext>
                </a:extLst>
              </p:cNvPr>
              <p:cNvSpPr/>
              <p:nvPr/>
            </p:nvSpPr>
            <p:spPr>
              <a:xfrm>
                <a:off x="477696" y="2266687"/>
                <a:ext cx="2747197" cy="57270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How to Down-tuning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ko-Kore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ko-Kore-KR" altLang="en-US" sz="18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95F1DE7A-C0A5-55BA-A33E-BE13FA59E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96" y="2266687"/>
                <a:ext cx="2747197" cy="57270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4B8711AE-E7A7-EA49-7471-A0B72A065DF4}"/>
              </a:ext>
            </a:extLst>
          </p:cNvPr>
          <p:cNvSpPr/>
          <p:nvPr/>
        </p:nvSpPr>
        <p:spPr>
          <a:xfrm>
            <a:off x="3396343" y="2450518"/>
            <a:ext cx="465364" cy="26010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37487C88-D98B-4607-7F81-13A8E4331354}"/>
                  </a:ext>
                </a:extLst>
              </p:cNvPr>
              <p:cNvSpPr/>
              <p:nvPr/>
            </p:nvSpPr>
            <p:spPr>
              <a:xfrm>
                <a:off x="4033157" y="2126112"/>
                <a:ext cx="4633147" cy="85385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8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Motivated from</a:t>
                </a:r>
              </a:p>
              <a:p>
                <a:pPr algn="ctr"/>
                <a:r>
                  <a:rPr kumimoji="1" lang="en-US" altLang="ko-Kore-KR" sz="18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fixing the magnitude of  </a:t>
                </a:r>
                <a:r>
                  <a:rPr kumimoji="1" lang="en-US" altLang="ko-Kore-KR" sz="18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SNR “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ore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ore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ore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ore-K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1" lang="en-US" altLang="ko-Kore-K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kumimoji="1" lang="en-US" altLang="ko-Kore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ko-Kore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ore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kumimoji="1" lang="en-US" altLang="ko-Kore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kumimoji="1" lang="en-US" altLang="ko-Kore-KR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kumimoji="1" lang="en-US" altLang="ko-Kore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kumimoji="1" lang="en-US" altLang="ko-Kore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r>
                          <a:rPr kumimoji="1" lang="en-US" altLang="ko-Kore-KR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r>
                  <a:rPr kumimoji="1" lang="en-US" altLang="ko-Kore-KR" sz="18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”</a:t>
                </a:r>
                <a:endParaRPr kumimoji="1" lang="ko-Kore-KR" altLang="en-US" sz="18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37487C88-D98B-4607-7F81-13A8E4331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157" y="2126112"/>
                <a:ext cx="4633147" cy="85385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5D3ADDCD-2D18-17BD-BE3E-1F3049CFEDEB}"/>
                  </a:ext>
                </a:extLst>
              </p:cNvPr>
              <p:cNvSpPr/>
              <p:nvPr/>
            </p:nvSpPr>
            <p:spPr>
              <a:xfrm>
                <a:off x="477695" y="3648247"/>
                <a:ext cx="2747197" cy="57270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ore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Sup>
                        <m:sSubSupPr>
                          <m:ctrlP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ko-Kore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ko-Kore-KR" altLang="en-US" sz="18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5D3ADDCD-2D18-17BD-BE3E-1F3049CFE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95" y="3648247"/>
                <a:ext cx="2747197" cy="57270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276C246C-6B68-CC09-B913-6031A0BF09B7}"/>
              </a:ext>
            </a:extLst>
          </p:cNvPr>
          <p:cNvSpPr/>
          <p:nvPr/>
        </p:nvSpPr>
        <p:spPr>
          <a:xfrm>
            <a:off x="3396343" y="3789055"/>
            <a:ext cx="465364" cy="26010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C6A1436-0188-FD24-526C-9D2502C188C6}"/>
              </a:ext>
            </a:extLst>
          </p:cNvPr>
          <p:cNvSpPr/>
          <p:nvPr/>
        </p:nvSpPr>
        <p:spPr>
          <a:xfrm>
            <a:off x="4033157" y="3504818"/>
            <a:ext cx="4633147" cy="85385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8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B6939BE-186C-5866-9046-277EB6AE2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55" y="4398257"/>
            <a:ext cx="1454150" cy="28945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CD31EF-42F8-441D-61C0-B668D55EF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8459" y="3764194"/>
            <a:ext cx="4382541" cy="34927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95FAE4-FE36-1BB6-3C17-BFA74672EB64}"/>
              </a:ext>
            </a:extLst>
          </p:cNvPr>
          <p:cNvSpPr/>
          <p:nvPr/>
        </p:nvSpPr>
        <p:spPr>
          <a:xfrm>
            <a:off x="7076804" y="3764194"/>
            <a:ext cx="1464195" cy="3615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EC0624D0-6FF7-D619-6E26-D9897F63773D}"/>
              </a:ext>
            </a:extLst>
          </p:cNvPr>
          <p:cNvSpPr/>
          <p:nvPr/>
        </p:nvSpPr>
        <p:spPr>
          <a:xfrm>
            <a:off x="7676232" y="4200728"/>
            <a:ext cx="265337" cy="378251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321C9A-1F47-2F87-FB08-2C9F9652ACC8}"/>
                  </a:ext>
                </a:extLst>
              </p:cNvPr>
              <p:cNvSpPr txBox="1"/>
              <p:nvPr/>
            </p:nvSpPr>
            <p:spPr>
              <a:xfrm>
                <a:off x="7561219" y="4542983"/>
                <a:ext cx="495362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kumimoji="1" lang="en-US" altLang="ko-Kore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1" lang="ko-Kore-KR" altLang="en-US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321C9A-1F47-2F87-FB08-2C9F9652A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219" y="4542983"/>
                <a:ext cx="495362" cy="5745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357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310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65121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Efficacy of annealed Langevin dynamics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EAD821-6201-6F29-CFD6-A21802372306}"/>
              </a:ext>
            </a:extLst>
          </p:cNvPr>
          <p:cNvGrpSpPr/>
          <p:nvPr/>
        </p:nvGrpSpPr>
        <p:grpSpPr>
          <a:xfrm>
            <a:off x="1781439" y="1879073"/>
            <a:ext cx="3294022" cy="265066"/>
            <a:chOff x="2004599" y="1985566"/>
            <a:chExt cx="4800600" cy="3862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10C110E-18FF-F0CA-3B37-FCCD136CA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4599" y="2016264"/>
              <a:ext cx="4800600" cy="3556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597F15B-9550-92E5-8B25-9CC2A4AC2337}"/>
                </a:ext>
              </a:extLst>
            </p:cNvPr>
            <p:cNvSpPr/>
            <p:nvPr/>
          </p:nvSpPr>
          <p:spPr>
            <a:xfrm>
              <a:off x="2318657" y="2009511"/>
              <a:ext cx="506186" cy="64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6D2A0C4-0D8C-40C5-D906-524A7AA5356B}"/>
                </a:ext>
              </a:extLst>
            </p:cNvPr>
            <p:cNvSpPr/>
            <p:nvPr/>
          </p:nvSpPr>
          <p:spPr>
            <a:xfrm>
              <a:off x="3434442" y="1985566"/>
              <a:ext cx="506186" cy="642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501BE33-9704-C814-49AB-F272C62D8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554" y="2366747"/>
            <a:ext cx="7220045" cy="27747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BFA9B8-3400-0E93-0A81-32CF4A75E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9084" y="2168983"/>
            <a:ext cx="1791608" cy="257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F4FEF0-203F-AD6F-B55C-E2B7B636D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157" y="2213438"/>
            <a:ext cx="1500414" cy="1796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F94A22-0555-F992-B75D-B8E8F9C85F02}"/>
                  </a:ext>
                </a:extLst>
              </p:cNvPr>
              <p:cNvSpPr txBox="1"/>
              <p:nvPr/>
            </p:nvSpPr>
            <p:spPr>
              <a:xfrm>
                <a:off x="5066376" y="1886330"/>
                <a:ext cx="3422410" cy="280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ko-Kore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=10, 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=10,</m:t>
                      </m:r>
                      <m:sSub>
                        <m:sSubPr>
                          <m:ctrlPr>
                            <a:rPr kumimoji="1" lang="en-US" altLang="ko-Kore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ore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kumimoji="1" lang="ko-Kore-KR" altLang="en-US" sz="12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F94A22-0555-F992-B75D-B8E8F9C85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76" y="1886330"/>
                <a:ext cx="3422410" cy="280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997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Intermediate Samples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4B118D-E07B-51DC-5266-D033F4B00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37" y="122817"/>
            <a:ext cx="4780317" cy="48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89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Limitation of 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likelihood-based model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881B96-F288-5520-9010-813ECE415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00049"/>
            <a:ext cx="7772400" cy="261689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670387D-2A75-9A10-39B9-C412A254FB5E}"/>
              </a:ext>
            </a:extLst>
          </p:cNvPr>
          <p:cNvSpPr/>
          <p:nvPr/>
        </p:nvSpPr>
        <p:spPr>
          <a:xfrm>
            <a:off x="791935" y="2743200"/>
            <a:ext cx="1771650" cy="171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EEE34-45B7-7D6A-D79A-F9C24F378DFC}"/>
              </a:ext>
            </a:extLst>
          </p:cNvPr>
          <p:cNvSpPr txBox="1"/>
          <p:nvPr/>
        </p:nvSpPr>
        <p:spPr>
          <a:xfrm>
            <a:off x="538842" y="2909678"/>
            <a:ext cx="227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High Computational Cost</a:t>
            </a:r>
          </a:p>
          <a:p>
            <a:pPr algn="ctr"/>
            <a:r>
              <a:rPr kumimoji="1" lang="en-US" altLang="ko-Kore-KR" b="0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&amp; Surrogate Loss</a:t>
            </a:r>
            <a:endParaRPr lang="ko-Kore-KR" altLang="en-US" b="0" i="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315E60-3212-44FC-EE54-CD8A0AE2FDE8}"/>
              </a:ext>
            </a:extLst>
          </p:cNvPr>
          <p:cNvSpPr/>
          <p:nvPr/>
        </p:nvSpPr>
        <p:spPr>
          <a:xfrm>
            <a:off x="3850820" y="3534120"/>
            <a:ext cx="3750129" cy="9317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4DDE3E-6870-E719-9D1E-F7367861B0D9}"/>
              </a:ext>
            </a:extLst>
          </p:cNvPr>
          <p:cNvSpPr txBox="1"/>
          <p:nvPr/>
        </p:nvSpPr>
        <p:spPr>
          <a:xfrm>
            <a:off x="4205965" y="4431887"/>
            <a:ext cx="303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Specialized Structure is required</a:t>
            </a:r>
            <a:endParaRPr lang="ko-Kore-KR" altLang="en-US" b="0" i="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22AB7B3-890D-739C-78A3-9093653090B7}"/>
              </a:ext>
            </a:extLst>
          </p:cNvPr>
          <p:cNvSpPr/>
          <p:nvPr/>
        </p:nvSpPr>
        <p:spPr>
          <a:xfrm>
            <a:off x="5615214" y="1470625"/>
            <a:ext cx="3140886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Training Objective :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Log-likelihood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1547E-D8B0-B93D-5FA5-029D0AA79863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lilianweng.github.io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/posts/2021-07-11-diffusion-models/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036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Setup for experiments on MNIST, </a:t>
            </a: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CelebA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CIFAR-10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C4A3F5-3D50-DCE4-11DB-A06F52CB6F41}"/>
                  </a:ext>
                </a:extLst>
              </p:cNvPr>
              <p:cNvSpPr txBox="1"/>
              <p:nvPr/>
            </p:nvSpPr>
            <p:spPr>
              <a:xfrm>
                <a:off x="311700" y="2049235"/>
                <a:ext cx="8520600" cy="2636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(For </a:t>
                </a:r>
                <a:r>
                  <a:rPr kumimoji="1" lang="en-US" altLang="ko-Kore-KR" sz="1800" dirty="0" err="1">
                    <a:latin typeface="Proxima Nova" panose="02000506030000020004" pitchFamily="2" charset="0"/>
                  </a:rPr>
                  <a:t>CelebA</a:t>
                </a:r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) Center-crop to 140 X 140 </a:t>
                </a:r>
                <a:r>
                  <a:rPr lang="en-US" altLang="ko-KR" sz="18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</a:t>
                </a:r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Resize images into 32 X 32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800" dirty="0">
                  <a:latin typeface="Proxima Nova" panose="02000506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Rescale all images to make pixel values within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ko-Kore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kumimoji="1" lang="en-US" altLang="ko-Kore-KR" sz="1800" dirty="0">
                  <a:latin typeface="Proxima Nova" panose="02000506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800" dirty="0">
                  <a:latin typeface="Proxima Nova" panose="02000506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=10, </m:t>
                    </m:r>
                    <m:sSub>
                      <m:sSubPr>
                        <m:ctrlP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kumimoji="1"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ko-Kore-KR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0.0</m:t>
                    </m:r>
                    <m:r>
                      <a:rPr kumimoji="1" lang="en-US" altLang="ko-Kore-KR" sz="18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kumimoji="1" lang="en-US" altLang="ko-Kore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ore-K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: Geometric Sequence)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800" dirty="0">
                  <a:latin typeface="Proxima Nova" panose="02000506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=100, 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=2×</m:t>
                    </m:r>
                    <m:sSup>
                      <m:sSupPr>
                        <m:ctrlP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kumimoji="1" lang="en-US" altLang="ko-Kore-KR" sz="1800" b="0" dirty="0">
                    <a:latin typeface="Proxima Nova" panose="02000506030000020004" pitchFamily="2" charset="0"/>
                    <a:ea typeface="Cambria Math" panose="02040503050406030204" pitchFamily="18" charset="0"/>
                  </a:rPr>
                  <a:t> for annealed Langevin dynamics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kumimoji="1" lang="en-US" altLang="ko-Kore-KR" sz="1800" dirty="0">
                  <a:latin typeface="Proxima Nova" panose="02000506030000020004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kumimoji="1" lang="en-US" altLang="ko-Kore-KR" sz="1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ore-KR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ko-Kore-K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ore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kumimoji="1" lang="en-US" altLang="ko-Kore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</a:t>
                </a:r>
                <a:r>
                  <a:rPr lang="en-US" altLang="ko-KR" sz="1800" b="1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→ </a:t>
                </a:r>
                <a:r>
                  <a:rPr lang="en-US" altLang="ko-KR" sz="1800" dirty="0">
                    <a:solidFill>
                      <a:sysClr val="windowText" lastClr="000000"/>
                    </a:solidFill>
                    <a:latin typeface="Proxima Nova" panose="020B0600000101010101" charset="0"/>
                  </a:rPr>
                  <a:t>Uniform Noise</a:t>
                </a:r>
                <a:endParaRPr kumimoji="1" lang="ko-Kore-KR" altLang="en-US" sz="18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C4A3F5-3D50-DCE4-11DB-A06F52CB6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2049235"/>
                <a:ext cx="8520600" cy="2636106"/>
              </a:xfrm>
              <a:prstGeom prst="rect">
                <a:avLst/>
              </a:prstGeom>
              <a:blipFill>
                <a:blip r:embed="rId3"/>
                <a:stretch>
                  <a:fillRect l="-446" t="-957" b="-95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1301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Uncurated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Samples from annealed Langevin dynamics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41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E160A1-891B-2749-E683-3D558729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3" y="1837395"/>
            <a:ext cx="8046943" cy="30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18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 &amp; FID Scores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42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354D73-6534-CCC2-7F3B-62FCA3EC5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329" y="1238029"/>
            <a:ext cx="4000041" cy="37022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C6BDB2-54F1-C3ED-FBAE-A28BF09FA473}"/>
              </a:ext>
            </a:extLst>
          </p:cNvPr>
          <p:cNvSpPr/>
          <p:nvPr/>
        </p:nvSpPr>
        <p:spPr>
          <a:xfrm>
            <a:off x="3865505" y="3530372"/>
            <a:ext cx="3759937" cy="2007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1475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Inpainting Experiments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43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AF91A4-83E7-7164-ED9C-E1C729127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77823"/>
            <a:ext cx="7772400" cy="30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74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Inpainting Experiments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26208" y="4979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44</a:t>
            </a:fld>
            <a:endParaRPr dirty="0"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A38453-7797-CB8B-E4CF-D62357542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71" y="1837095"/>
            <a:ext cx="6506936" cy="32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90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"/>
          <p:cNvSpPr txBox="1">
            <a:spLocks noGrp="1"/>
          </p:cNvSpPr>
          <p:nvPr>
            <p:ph type="title"/>
          </p:nvPr>
        </p:nvSpPr>
        <p:spPr>
          <a:xfrm>
            <a:off x="311700" y="193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8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48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478800" y="2730820"/>
            <a:ext cx="8186400" cy="69700"/>
            <a:chOff x="311700" y="1017720"/>
            <a:chExt cx="8186400" cy="69700"/>
          </a:xfrm>
        </p:grpSpPr>
        <p:cxnSp>
          <p:nvCxnSpPr>
            <p:cNvPr id="814" name="Google Shape;814;p5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5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45</a:t>
            </a:fld>
            <a:endParaRPr/>
          </a:p>
        </p:txBody>
      </p:sp>
      <p:sp>
        <p:nvSpPr>
          <p:cNvPr id="817" name="Google Shape;817;p5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Limitation of 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GAN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22AB7B3-890D-739C-78A3-9093653090B7}"/>
              </a:ext>
            </a:extLst>
          </p:cNvPr>
          <p:cNvSpPr/>
          <p:nvPr/>
        </p:nvSpPr>
        <p:spPr>
          <a:xfrm>
            <a:off x="3255734" y="1470625"/>
            <a:ext cx="4092123" cy="393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Training Objective : Minimizing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divergence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035821-B116-9FB5-29EC-6A2CF23D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79414"/>
            <a:ext cx="7772400" cy="1412119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558BCD-3BD3-5998-51AC-D382DEAB4022}"/>
              </a:ext>
            </a:extLst>
          </p:cNvPr>
          <p:cNvSpPr/>
          <p:nvPr/>
        </p:nvSpPr>
        <p:spPr>
          <a:xfrm>
            <a:off x="1077686" y="3947469"/>
            <a:ext cx="2861315" cy="6071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Unstable</a:t>
            </a:r>
            <a:r>
              <a:rPr kumimoji="1" lang="en-US" altLang="ko-Kore-KR" sz="18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Learning</a:t>
            </a:r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77F0AE1-2375-C7C7-ED28-99931262C2FD}"/>
              </a:ext>
            </a:extLst>
          </p:cNvPr>
          <p:cNvSpPr/>
          <p:nvPr/>
        </p:nvSpPr>
        <p:spPr>
          <a:xfrm>
            <a:off x="5205000" y="3947470"/>
            <a:ext cx="2951121" cy="6071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Inappropriate objective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to be compared with other models 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FE8465-7A4A-C580-295B-C9E2717200B7}"/>
              </a:ext>
            </a:extLst>
          </p:cNvPr>
          <p:cNvSpPr txBox="1"/>
          <p:nvPr/>
        </p:nvSpPr>
        <p:spPr>
          <a:xfrm>
            <a:off x="1641409" y="4835723"/>
            <a:ext cx="576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lilianweng.github.io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/posts/2021-07-11-diffusion-models/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6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Score-based generative model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5FE47E6-3C28-B3E6-F11C-4AA017D30D37}"/>
              </a:ext>
            </a:extLst>
          </p:cNvPr>
          <p:cNvSpPr/>
          <p:nvPr/>
        </p:nvSpPr>
        <p:spPr>
          <a:xfrm>
            <a:off x="820511" y="2268181"/>
            <a:ext cx="7502978" cy="6071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Generative Model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based on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estimating and sampling from the </a:t>
            </a:r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“score”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of the distribution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B31F540-56E0-A3D7-A0DA-A17FD20B9906}"/>
              </a:ext>
            </a:extLst>
          </p:cNvPr>
          <p:cNvSpPr/>
          <p:nvPr/>
        </p:nvSpPr>
        <p:spPr>
          <a:xfrm>
            <a:off x="1585232" y="3165419"/>
            <a:ext cx="997404" cy="60713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8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Score</a:t>
            </a:r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9CF260C7-B11F-7F90-70A4-F2ED4279E1EC}"/>
              </a:ext>
            </a:extLst>
          </p:cNvPr>
          <p:cNvSpPr/>
          <p:nvPr/>
        </p:nvSpPr>
        <p:spPr>
          <a:xfrm>
            <a:off x="2868384" y="3305412"/>
            <a:ext cx="498021" cy="3429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7FCF55-F2CB-F414-70F0-4720CB26208B}"/>
                  </a:ext>
                </a:extLst>
              </p:cNvPr>
              <p:cNvSpPr txBox="1"/>
              <p:nvPr/>
            </p:nvSpPr>
            <p:spPr>
              <a:xfrm>
                <a:off x="3490231" y="3278980"/>
                <a:ext cx="42862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kumimoji="1" lang="en-US" altLang="ko-Kore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ko-Kore-KR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ore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 ( </a:t>
                </a:r>
                <a14:m>
                  <m:oMath xmlns:m="http://schemas.openxmlformats.org/officeDocument/2006/math"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ore-KR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: Probability Density )</a:t>
                </a:r>
                <a:endParaRPr kumimoji="1" lang="ko-Kore-KR" altLang="en-US" sz="18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7FCF55-F2CB-F414-70F0-4720CB262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231" y="3278980"/>
                <a:ext cx="4286252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9378FC32-B0D7-8B1F-A14A-9F8C424FFAAD}"/>
              </a:ext>
            </a:extLst>
          </p:cNvPr>
          <p:cNvSpPr/>
          <p:nvPr/>
        </p:nvSpPr>
        <p:spPr>
          <a:xfrm>
            <a:off x="2868384" y="3928438"/>
            <a:ext cx="498021" cy="3429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62D3768-3B6D-CFC0-364A-C191051BEC12}"/>
              </a:ext>
            </a:extLst>
          </p:cNvPr>
          <p:cNvSpPr/>
          <p:nvPr/>
        </p:nvSpPr>
        <p:spPr>
          <a:xfrm>
            <a:off x="3582760" y="3913003"/>
            <a:ext cx="3931103" cy="3693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The gradient of log-density function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72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Score-based generative model</a:t>
            </a:r>
            <a:endParaRPr lang="en-US" altLang="ko-Kore-KR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33B2B1F-E718-F87B-3941-2263C00D5A19}"/>
              </a:ext>
            </a:extLst>
          </p:cNvPr>
          <p:cNvSpPr/>
          <p:nvPr/>
        </p:nvSpPr>
        <p:spPr>
          <a:xfrm>
            <a:off x="914398" y="2462156"/>
            <a:ext cx="1246414" cy="6071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Objective</a:t>
            </a:r>
            <a:endParaRPr kumimoji="1" lang="ko-Kore-KR" altLang="en-US" sz="16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907406F3-E2DB-1E33-6556-209D9703F0CA}"/>
              </a:ext>
            </a:extLst>
          </p:cNvPr>
          <p:cNvSpPr/>
          <p:nvPr/>
        </p:nvSpPr>
        <p:spPr>
          <a:xfrm>
            <a:off x="2362199" y="2608220"/>
            <a:ext cx="498021" cy="342900"/>
          </a:xfrm>
          <a:prstGeom prst="rightArrow">
            <a:avLst/>
          </a:prstGeom>
          <a:solidFill>
            <a:schemeClr val="tx2">
              <a:lumMod val="9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85196226-901B-DB54-A566-3C65A7ACE060}"/>
              </a:ext>
            </a:extLst>
          </p:cNvPr>
          <p:cNvSpPr/>
          <p:nvPr/>
        </p:nvSpPr>
        <p:spPr>
          <a:xfrm>
            <a:off x="3061607" y="2476102"/>
            <a:ext cx="5336720" cy="6071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Score Matching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: Training neural network to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match the scores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of data distribution 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F5E09FA-5767-0D93-5295-179E64A9A818}"/>
              </a:ext>
            </a:extLst>
          </p:cNvPr>
          <p:cNvSpPr/>
          <p:nvPr/>
        </p:nvSpPr>
        <p:spPr>
          <a:xfrm>
            <a:off x="745673" y="2093365"/>
            <a:ext cx="7752427" cy="113594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1E03B-1065-6B87-1B64-E9BC97E28C3E}"/>
              </a:ext>
            </a:extLst>
          </p:cNvPr>
          <p:cNvSpPr txBox="1"/>
          <p:nvPr/>
        </p:nvSpPr>
        <p:spPr>
          <a:xfrm>
            <a:off x="824592" y="2108666"/>
            <a:ext cx="99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[Training]</a:t>
            </a:r>
            <a:endParaRPr lang="ko-Kore-KR" altLang="en-US" b="1" i="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F33E816-0B56-7CC9-F3F0-FAB342848C0D}"/>
              </a:ext>
            </a:extLst>
          </p:cNvPr>
          <p:cNvSpPr/>
          <p:nvPr/>
        </p:nvSpPr>
        <p:spPr>
          <a:xfrm>
            <a:off x="745673" y="3486364"/>
            <a:ext cx="7752427" cy="113594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8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4E8918-B14D-B99D-CED1-D7BD569B5211}"/>
              </a:ext>
            </a:extLst>
          </p:cNvPr>
          <p:cNvSpPr txBox="1"/>
          <p:nvPr/>
        </p:nvSpPr>
        <p:spPr>
          <a:xfrm>
            <a:off x="787853" y="3517881"/>
            <a:ext cx="1069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ore-KR" b="1" i="0" dirty="0">
                <a:solidFill>
                  <a:schemeClr val="tx1"/>
                </a:solidFill>
                <a:effectLst/>
                <a:latin typeface="Proxima Nova" panose="02000506030000020004" pitchFamily="2" charset="0"/>
              </a:rPr>
              <a:t>[Inference]</a:t>
            </a:r>
            <a:endParaRPr lang="ko-Kore-KR" altLang="en-US" b="1" i="0" dirty="0">
              <a:solidFill>
                <a:schemeClr val="tx1"/>
              </a:solidFill>
              <a:effectLst/>
              <a:latin typeface="Proxima Nova" panose="02000506030000020004" pitchFamily="2" charset="0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580C904-8423-FED0-2894-3DF6A5B2C0B4}"/>
              </a:ext>
            </a:extLst>
          </p:cNvPr>
          <p:cNvSpPr/>
          <p:nvPr/>
        </p:nvSpPr>
        <p:spPr>
          <a:xfrm>
            <a:off x="1953526" y="3870491"/>
            <a:ext cx="5336720" cy="6071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Annealed Langevin Dynamics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: Random initial sample</a:t>
            </a:r>
            <a:r>
              <a:rPr kumimoji="1" lang="ko-KR" altLang="en-US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→</a:t>
            </a:r>
            <a:r>
              <a:rPr lang="ko-KR" altLang="en-US" sz="14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  <a:latin typeface="Proxima Nova" panose="020B0600000101010101" charset="0"/>
              </a:rPr>
              <a:t>High</a:t>
            </a:r>
            <a:r>
              <a:rPr lang="ko-KR" altLang="en-US" sz="1400" dirty="0">
                <a:solidFill>
                  <a:sysClr val="windowText" lastClr="000000"/>
                </a:solidFill>
                <a:latin typeface="Proxima Nova" panose="020B0600000101010101" charset="0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density</a:t>
            </a:r>
            <a:r>
              <a:rPr lang="ko-KR" altLang="en-US" dirty="0">
                <a:solidFill>
                  <a:sysClr val="windowText" lastClr="000000"/>
                </a:solidFill>
                <a:latin typeface="Proxima Nova" panose="020B0600000101010101" charset="0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regions</a:t>
            </a:r>
            <a:r>
              <a:rPr lang="ko-KR" altLang="en-US" b="1" dirty="0">
                <a:solidFill>
                  <a:sysClr val="windowText" lastClr="000000"/>
                </a:solidFill>
                <a:latin typeface="Proxima Nova" panose="020B0600000101010101" charset="0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(</a:t>
            </a:r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with</a:t>
            </a:r>
            <a:r>
              <a:rPr lang="ko-KR" altLang="en-US" b="1" dirty="0">
                <a:solidFill>
                  <a:sysClr val="windowText" lastClr="000000"/>
                </a:solidFill>
                <a:latin typeface="Proxima Nova" panose="020B0600000101010101" charset="0"/>
              </a:rPr>
              <a:t> </a:t>
            </a:r>
            <a:r>
              <a:rPr lang="en-US" altLang="ko-KR" b="1" dirty="0">
                <a:solidFill>
                  <a:sysClr val="windowText" lastClr="000000"/>
                </a:solidFill>
                <a:latin typeface="Proxima Nova" panose="020B0600000101010101" charset="0"/>
              </a:rPr>
              <a:t>scores</a:t>
            </a:r>
            <a:r>
              <a:rPr lang="en-US" altLang="ko-KR" dirty="0">
                <a:solidFill>
                  <a:sysClr val="windowText" lastClr="000000"/>
                </a:solidFill>
                <a:latin typeface="Proxima Nova" panose="020B0600000101010101" charset="0"/>
              </a:rPr>
              <a:t>)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54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070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Score-based Generative Model</a:t>
            </a:r>
            <a:endParaRPr sz="3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2491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Score Network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Score-based Generative Model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96826C-9338-B6D9-2CA4-41E1E36D73B3}"/>
                  </a:ext>
                </a:extLst>
              </p:cNvPr>
              <p:cNvSpPr txBox="1"/>
              <p:nvPr/>
            </p:nvSpPr>
            <p:spPr>
              <a:xfrm>
                <a:off x="461279" y="2187286"/>
                <a:ext cx="2526849" cy="384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sz="1800" i="1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kumimoji="1" lang="en-US" altLang="ko-Kore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1" lang="en-US" altLang="ko-Kore-KR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ko-Kore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1" lang="en-US" altLang="ko-Kore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kumimoji="1" lang="en-US" altLang="ko-Kore-KR" sz="1800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  <m:r>
                        <a:rPr kumimoji="1" lang="en-US" altLang="ko-Kore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sSub>
                        <m:sSubPr>
                          <m:ctrlPr>
                            <a:rPr kumimoji="1"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kumimoji="1" lang="en-US" altLang="ko-Kore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kumimoji="1" lang="en-US" altLang="ko-Kore-K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18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C96826C-9338-B6D9-2CA4-41E1E36D7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79" y="2187286"/>
                <a:ext cx="2526849" cy="384464"/>
              </a:xfrm>
              <a:prstGeom prst="rect">
                <a:avLst/>
              </a:prstGeom>
              <a:blipFill>
                <a:blip r:embed="rId3"/>
                <a:stretch>
                  <a:fillRect l="-1000" b="-129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037A03B3-D6EB-BD28-2C7C-E844059BFA4B}"/>
                  </a:ext>
                </a:extLst>
              </p:cNvPr>
              <p:cNvSpPr/>
              <p:nvPr/>
            </p:nvSpPr>
            <p:spPr>
              <a:xfrm>
                <a:off x="3012622" y="2209845"/>
                <a:ext cx="2751365" cy="38446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ko-Kore-KR" sz="1600" dirty="0" smtClean="0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Each</m:t>
                      </m:r>
                      <m:r>
                        <m:rPr>
                          <m:nor/>
                        </m:rPr>
                        <a:rPr kumimoji="1" lang="en-US" altLang="ko-Kore-KR" sz="1600" dirty="0" smtClean="0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1" lang="en-US" altLang="ko-Kore-K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ko-Kore-KR" sz="1600" dirty="0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ko-Kore-KR" sz="1600" dirty="0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with</m:t>
                      </m:r>
                      <m:r>
                        <m:rPr>
                          <m:nor/>
                        </m:rPr>
                        <a:rPr kumimoji="1" lang="en-US" altLang="ko-Kore-KR" sz="1600" dirty="0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 </m:t>
                      </m:r>
                      <m:r>
                        <a:rPr kumimoji="1" lang="en-US" altLang="ko-Kore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kumimoji="1" lang="en-US" altLang="ko-Kore-KR" sz="1600" dirty="0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ko-Kore-KR" sz="1600" dirty="0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features</m:t>
                      </m:r>
                      <m:r>
                        <m:rPr>
                          <m:nor/>
                        </m:rPr>
                        <a:rPr kumimoji="1" lang="en-US" altLang="ko-Kore-KR" sz="1600" dirty="0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: </m:t>
                      </m:r>
                      <m:r>
                        <m:rPr>
                          <m:nor/>
                        </m:rPr>
                        <a:rPr kumimoji="1" lang="en-US" altLang="ko-Kore-KR" sz="1600" dirty="0" err="1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i</m:t>
                      </m:r>
                      <m:r>
                        <m:rPr>
                          <m:nor/>
                        </m:rPr>
                        <a:rPr kumimoji="1" lang="en-US" altLang="ko-Kore-KR" sz="1600" dirty="0" err="1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.</m:t>
                      </m:r>
                      <m:r>
                        <m:rPr>
                          <m:nor/>
                        </m:rPr>
                        <a:rPr kumimoji="1" lang="en-US" altLang="ko-Kore-KR" sz="1600" dirty="0" err="1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i</m:t>
                      </m:r>
                      <m:r>
                        <m:rPr>
                          <m:nor/>
                        </m:rPr>
                        <a:rPr kumimoji="1" lang="en-US" altLang="ko-Kore-KR" sz="1600" dirty="0" err="1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.</m:t>
                      </m:r>
                      <m:r>
                        <m:rPr>
                          <m:nor/>
                        </m:rPr>
                        <a:rPr kumimoji="1" lang="en-US" altLang="ko-Kore-KR" sz="1600" dirty="0" err="1">
                          <a:solidFill>
                            <a:schemeClr val="tx1"/>
                          </a:solidFill>
                          <a:latin typeface="Proxima Nova" panose="02000506030000020004" pitchFamily="2" charset="0"/>
                        </a:rPr>
                        <m:t>d</m:t>
                      </m:r>
                    </m:oMath>
                  </m:oMathPara>
                </a14:m>
                <a:endParaRPr kumimoji="1" lang="ko-Kore-KR" altLang="en-US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037A03B3-D6EB-BD28-2C7C-E844059BF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622" y="2209845"/>
                <a:ext cx="2751365" cy="384465"/>
              </a:xfrm>
              <a:prstGeom prst="roundRect">
                <a:avLst/>
              </a:prstGeom>
              <a:blipFill>
                <a:blip r:embed="rId4"/>
                <a:stretch>
                  <a:fillRect b="-606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42500C02-F52B-FC99-83EA-6D876221C8AB}"/>
                  </a:ext>
                </a:extLst>
              </p:cNvPr>
              <p:cNvSpPr/>
              <p:nvPr/>
            </p:nvSpPr>
            <p:spPr>
              <a:xfrm>
                <a:off x="5870121" y="2207462"/>
                <a:ext cx="2751365" cy="38446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kumimoji="1"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ore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6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</a:t>
                </a:r>
                <a:r>
                  <a:rPr kumimoji="1" lang="en-US" altLang="ko-Kore-KR" sz="12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: Unknown Distribution</a:t>
                </a:r>
                <a:endParaRPr kumimoji="1" lang="ko-Kore-KR" altLang="en-US" sz="16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42500C02-F52B-FC99-83EA-6D876221C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1" y="2207462"/>
                <a:ext cx="2751365" cy="384465"/>
              </a:xfrm>
              <a:prstGeom prst="roundRect">
                <a:avLst/>
              </a:prstGeom>
              <a:blipFill>
                <a:blip r:embed="rId5"/>
                <a:stretch>
                  <a:fillRect b="-294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674C5F39-7199-C4DE-E6F0-414035147BA0}"/>
              </a:ext>
            </a:extLst>
          </p:cNvPr>
          <p:cNvSpPr/>
          <p:nvPr/>
        </p:nvSpPr>
        <p:spPr>
          <a:xfrm>
            <a:off x="1510393" y="2751363"/>
            <a:ext cx="318407" cy="1196108"/>
          </a:xfrm>
          <a:prstGeom prst="downArrow">
            <a:avLst/>
          </a:prstGeom>
          <a:solidFill>
            <a:schemeClr val="tx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DC3534-028E-924A-38BE-FCDCD8B57612}"/>
                  </a:ext>
                </a:extLst>
              </p:cNvPr>
              <p:cNvSpPr txBox="1"/>
              <p:nvPr/>
            </p:nvSpPr>
            <p:spPr>
              <a:xfrm>
                <a:off x="1861454" y="3114704"/>
                <a:ext cx="36167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800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kumimoji="1"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ore-KR" sz="1800" i="1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kumimoji="1"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sSup>
                      <m:sSupPr>
                        <m:ctrlPr>
                          <a:rPr kumimoji="1"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⟶</m:t>
                        </m:r>
                        <m:r>
                          <a:rPr kumimoji="1"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ore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kumimoji="1" lang="en-US" altLang="ko-Kore-KR" sz="1800" dirty="0">
                    <a:latin typeface="Proxima Nova" panose="02000506030000020004" pitchFamily="2" charset="0"/>
                  </a:rPr>
                  <a:t> (Score Network)</a:t>
                </a:r>
                <a:endParaRPr kumimoji="1" lang="ko-Kore-KR" altLang="en-US" sz="18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DC3534-028E-924A-38BE-FCDCD8B57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54" y="3114704"/>
                <a:ext cx="3616781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71DA0ECF-05BF-7629-482A-F5566A6EDC56}"/>
                  </a:ext>
                </a:extLst>
              </p:cNvPr>
              <p:cNvSpPr/>
              <p:nvPr/>
            </p:nvSpPr>
            <p:spPr>
              <a:xfrm>
                <a:off x="311700" y="4130486"/>
                <a:ext cx="8520600" cy="445923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Learn the model by </a:t>
                </a:r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sSub>
                      <m:sSub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𝒅𝒂𝒕𝒂</m:t>
                        </m:r>
                      </m:sub>
                    </m:sSub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ko-Kore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&amp; Generate new samples from estimated data distribution</a:t>
                </a:r>
                <a:endParaRPr kumimoji="1" lang="ko-Kore-KR" altLang="en-US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71DA0ECF-05BF-7629-482A-F5566A6ED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4130486"/>
                <a:ext cx="8520600" cy="44592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85088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</TotalTime>
  <Words>1430</Words>
  <Application>Microsoft Macintosh PowerPoint</Application>
  <PresentationFormat>화면 슬라이드 쇼(16:9)</PresentationFormat>
  <Paragraphs>331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Arial</vt:lpstr>
      <vt:lpstr>Proxima Nova Extrabold</vt:lpstr>
      <vt:lpstr>Proxima Nova</vt:lpstr>
      <vt:lpstr>Cambria Math</vt:lpstr>
      <vt:lpstr>Simple Light</vt:lpstr>
      <vt:lpstr>Generative Modeling by Estimating Gradients of the Data Distribution</vt:lpstr>
      <vt:lpstr>Contents</vt:lpstr>
      <vt:lpstr>Introduction</vt:lpstr>
      <vt:lpstr>Introduction</vt:lpstr>
      <vt:lpstr>Introduction</vt:lpstr>
      <vt:lpstr>Introduction</vt:lpstr>
      <vt:lpstr>Introduction</vt:lpstr>
      <vt:lpstr>Score-based Generative Model</vt:lpstr>
      <vt:lpstr>Score-based Generative Model</vt:lpstr>
      <vt:lpstr>Score-based Generative Model</vt:lpstr>
      <vt:lpstr>Score-based Generative Model</vt:lpstr>
      <vt:lpstr>Score-based Generative Model</vt:lpstr>
      <vt:lpstr>Introduction</vt:lpstr>
      <vt:lpstr>Challenges of Score-based Generative Modeling</vt:lpstr>
      <vt:lpstr>Challenges of Score-based Generative Modeling</vt:lpstr>
      <vt:lpstr>Challenges of Score-based Generative Modeling</vt:lpstr>
      <vt:lpstr>Challenges of Score-based Generative Modeling</vt:lpstr>
      <vt:lpstr>Challenges of Score-based Generative Modeling</vt:lpstr>
      <vt:lpstr>Challenges of Score-based Generative Modeling</vt:lpstr>
      <vt:lpstr>Challenges of Score-based Generative Modeling</vt:lpstr>
      <vt:lpstr>Challenges of Score-based Generative Modeling</vt:lpstr>
      <vt:lpstr>Challenges of Score-based Generative Modeling</vt:lpstr>
      <vt:lpstr>Challenges of Score-based Generative Modeling</vt:lpstr>
      <vt:lpstr>Challenges of Score-based Generative Modeling</vt:lpstr>
      <vt:lpstr>Noise Conditional Score Networks (NCSN)</vt:lpstr>
      <vt:lpstr>Noise Conditional Score Networks (NCSN)</vt:lpstr>
      <vt:lpstr>Noise Conditional Score Networks (NCSN)</vt:lpstr>
      <vt:lpstr>Noise Conditional Score Networks (NCSN)</vt:lpstr>
      <vt:lpstr>Noise Conditional Score Networks (NCSN)</vt:lpstr>
      <vt:lpstr>Noise Conditional Score Networks (NCSN)</vt:lpstr>
      <vt:lpstr>Noise Conditional Score Networks (NCSN)</vt:lpstr>
      <vt:lpstr>Noise Conditional Score Networks (NCSN)</vt:lpstr>
      <vt:lpstr>Noise Conditional Score Networks (NCSN)</vt:lpstr>
      <vt:lpstr>Noise Conditional Score Networks (NCSN)</vt:lpstr>
      <vt:lpstr>Noise Conditional Score Networks (NCSN)</vt:lpstr>
      <vt:lpstr>Noise Conditional Score Networks (NCSN)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박범순</dc:creator>
  <cp:lastModifiedBy>박범순</cp:lastModifiedBy>
  <cp:revision>13</cp:revision>
  <dcterms:modified xsi:type="dcterms:W3CDTF">2023-07-12T02:51:35Z</dcterms:modified>
</cp:coreProperties>
</file>